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57" r:id="rId5"/>
    <p:sldId id="277" r:id="rId6"/>
    <p:sldId id="329" r:id="rId7"/>
    <p:sldId id="330" r:id="rId8"/>
    <p:sldId id="331" r:id="rId9"/>
    <p:sldId id="313" r:id="rId10"/>
    <p:sldId id="314" r:id="rId11"/>
    <p:sldId id="318" r:id="rId12"/>
    <p:sldId id="294" r:id="rId13"/>
    <p:sldId id="323" r:id="rId14"/>
    <p:sldId id="324" r:id="rId15"/>
    <p:sldId id="325" r:id="rId16"/>
    <p:sldId id="326" r:id="rId17"/>
    <p:sldId id="319" r:id="rId18"/>
    <p:sldId id="320" r:id="rId19"/>
    <p:sldId id="321" r:id="rId20"/>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beth Rosenørn" initials="LR" lastIdx="1" clrIdx="0"/>
  <p:cmAuthor id="1" name="svend thorhauge" initials="st" lastIdx="1" clrIdx="1">
    <p:extLst>
      <p:ext uri="{19B8F6BF-5375-455C-9EA6-DF929625EA0E}">
        <p15:presenceInfo xmlns:p15="http://schemas.microsoft.com/office/powerpoint/2012/main" userId="5044f3370a9a52f0" providerId="Windows Live"/>
      </p:ext>
    </p:extLst>
  </p:cmAuthor>
  <p:cmAuthor id="2" name="atu midt (vgatumidt | VG)" initials="am(|V" lastIdx="1" clrIdx="2">
    <p:extLst>
      <p:ext uri="{19B8F6BF-5375-455C-9EA6-DF929625EA0E}">
        <p15:presenceInfo xmlns:p15="http://schemas.microsoft.com/office/powerpoint/2012/main" userId="S::vgatumidt@vibygym.dk::2dc27726-d2ef-4e83-a041-5efae653c5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70B"/>
    <a:srgbClr val="4BA425"/>
    <a:srgbClr val="54B046"/>
    <a:srgbClr val="75B208"/>
    <a:srgbClr val="529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1"/>
    <p:restoredTop sz="83427" autoAdjust="0"/>
  </p:normalViewPr>
  <p:slideViewPr>
    <p:cSldViewPr snapToGrid="0" snapToObjects="1">
      <p:cViewPr varScale="1">
        <p:scale>
          <a:sx n="132" d="100"/>
          <a:sy n="132" d="100"/>
        </p:scale>
        <p:origin x="2532" y="16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u midt (vgatumidt | VG)" userId="4ff91417-638c-4329-9ddd-eebc34c08277" providerId="ADAL" clId="{ABABCD76-829C-43DB-B1AD-A4FB2DF4BA29}"/>
    <pc:docChg chg="undo custSel modSld">
      <pc:chgData name="atu midt (vgatumidt | VG)" userId="4ff91417-638c-4329-9ddd-eebc34c08277" providerId="ADAL" clId="{ABABCD76-829C-43DB-B1AD-A4FB2DF4BA29}" dt="2024-01-25T10:14:41.122" v="120" actId="20577"/>
      <pc:docMkLst>
        <pc:docMk/>
      </pc:docMkLst>
      <pc:sldChg chg="modSp mod">
        <pc:chgData name="atu midt (vgatumidt | VG)" userId="4ff91417-638c-4329-9ddd-eebc34c08277" providerId="ADAL" clId="{ABABCD76-829C-43DB-B1AD-A4FB2DF4BA29}" dt="2024-01-25T10:14:41.122" v="120" actId="20577"/>
        <pc:sldMkLst>
          <pc:docMk/>
          <pc:sldMk cId="1757348199" sldId="314"/>
        </pc:sldMkLst>
        <pc:graphicFrameChg chg="modGraphic">
          <ac:chgData name="atu midt (vgatumidt | VG)" userId="4ff91417-638c-4329-9ddd-eebc34c08277" providerId="ADAL" clId="{ABABCD76-829C-43DB-B1AD-A4FB2DF4BA29}" dt="2024-01-25T10:14:41.122" v="120" actId="20577"/>
          <ac:graphicFrameMkLst>
            <pc:docMk/>
            <pc:sldMk cId="1757348199" sldId="314"/>
            <ac:graphicFrameMk id="2" creationId="{664899B6-2A99-48E2-8B46-CB92E2FBB54A}"/>
          </ac:graphicFrameMkLst>
        </pc:graphicFrameChg>
        <pc:graphicFrameChg chg="mod">
          <ac:chgData name="atu midt (vgatumidt | VG)" userId="4ff91417-638c-4329-9ddd-eebc34c08277" providerId="ADAL" clId="{ABABCD76-829C-43DB-B1AD-A4FB2DF4BA29}" dt="2024-01-25T10:14:38.018" v="118" actId="1076"/>
          <ac:graphicFrameMkLst>
            <pc:docMk/>
            <pc:sldMk cId="1757348199" sldId="314"/>
            <ac:graphicFrameMk id="5" creationId="{7035BB09-0481-407B-BEA9-7B8FBC73890C}"/>
          </ac:graphicFrameMkLst>
        </pc:graphicFrameChg>
        <pc:graphicFrameChg chg="modGraphic">
          <ac:chgData name="atu midt (vgatumidt | VG)" userId="4ff91417-638c-4329-9ddd-eebc34c08277" providerId="ADAL" clId="{ABABCD76-829C-43DB-B1AD-A4FB2DF4BA29}" dt="2024-01-25T10:14:18.870" v="116" actId="6549"/>
          <ac:graphicFrameMkLst>
            <pc:docMk/>
            <pc:sldMk cId="1757348199" sldId="314"/>
            <ac:graphicFrameMk id="10"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644B6-2AA8-B54B-9CD0-648A32C6E7B6}" type="datetimeFigureOut">
              <a:rPr lang="da-DK" smtClean="0"/>
              <a:t>25-01-2024</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BBB0D-1F06-4A4E-A52B-63B3A661F301}" type="slidenum">
              <a:rPr lang="da-DK" smtClean="0"/>
              <a:t>‹nr.›</a:t>
            </a:fld>
            <a:endParaRPr lang="da-DK"/>
          </a:p>
        </p:txBody>
      </p:sp>
    </p:spTree>
    <p:extLst>
      <p:ext uri="{BB962C8B-B14F-4D97-AF65-F5344CB8AC3E}">
        <p14:creationId xmlns:p14="http://schemas.microsoft.com/office/powerpoint/2010/main" val="118353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a:t>
            </a:fld>
            <a:endParaRPr lang="da-DK"/>
          </a:p>
        </p:txBody>
      </p:sp>
    </p:spTree>
    <p:extLst>
      <p:ext uri="{BB962C8B-B14F-4D97-AF65-F5344CB8AC3E}">
        <p14:creationId xmlns:p14="http://schemas.microsoft.com/office/powerpoint/2010/main" val="120384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10</a:t>
            </a:fld>
            <a:endParaRPr lang="da-DK"/>
          </a:p>
        </p:txBody>
      </p:sp>
    </p:spTree>
    <p:extLst>
      <p:ext uri="{BB962C8B-B14F-4D97-AF65-F5344CB8AC3E}">
        <p14:creationId xmlns:p14="http://schemas.microsoft.com/office/powerpoint/2010/main" val="158399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11</a:t>
            </a:fld>
            <a:endParaRPr lang="da-DK"/>
          </a:p>
        </p:txBody>
      </p:sp>
    </p:spTree>
    <p:extLst>
      <p:ext uri="{BB962C8B-B14F-4D97-AF65-F5344CB8AC3E}">
        <p14:creationId xmlns:p14="http://schemas.microsoft.com/office/powerpoint/2010/main" val="123900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12</a:t>
            </a:fld>
            <a:endParaRPr lang="da-DK"/>
          </a:p>
        </p:txBody>
      </p:sp>
    </p:spTree>
    <p:extLst>
      <p:ext uri="{BB962C8B-B14F-4D97-AF65-F5344CB8AC3E}">
        <p14:creationId xmlns:p14="http://schemas.microsoft.com/office/powerpoint/2010/main" val="210875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13</a:t>
            </a:fld>
            <a:endParaRPr lang="da-DK"/>
          </a:p>
        </p:txBody>
      </p:sp>
    </p:spTree>
    <p:extLst>
      <p:ext uri="{BB962C8B-B14F-4D97-AF65-F5344CB8AC3E}">
        <p14:creationId xmlns:p14="http://schemas.microsoft.com/office/powerpoint/2010/main" val="54160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14</a:t>
            </a:fld>
            <a:endParaRPr lang="da-DK"/>
          </a:p>
        </p:txBody>
      </p:sp>
    </p:spTree>
    <p:extLst>
      <p:ext uri="{BB962C8B-B14F-4D97-AF65-F5344CB8AC3E}">
        <p14:creationId xmlns:p14="http://schemas.microsoft.com/office/powerpoint/2010/main" val="46405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15</a:t>
            </a:fld>
            <a:endParaRPr lang="da-DK"/>
          </a:p>
        </p:txBody>
      </p:sp>
    </p:spTree>
    <p:extLst>
      <p:ext uri="{BB962C8B-B14F-4D97-AF65-F5344CB8AC3E}">
        <p14:creationId xmlns:p14="http://schemas.microsoft.com/office/powerpoint/2010/main" val="363764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16</a:t>
            </a:fld>
            <a:endParaRPr lang="da-DK"/>
          </a:p>
        </p:txBody>
      </p:sp>
    </p:spTree>
    <p:extLst>
      <p:ext uri="{BB962C8B-B14F-4D97-AF65-F5344CB8AC3E}">
        <p14:creationId xmlns:p14="http://schemas.microsoft.com/office/powerpoint/2010/main" val="128585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2</a:t>
            </a:fld>
            <a:endParaRPr lang="da-DK"/>
          </a:p>
        </p:txBody>
      </p:sp>
    </p:spTree>
    <p:extLst>
      <p:ext uri="{BB962C8B-B14F-4D97-AF65-F5344CB8AC3E}">
        <p14:creationId xmlns:p14="http://schemas.microsoft.com/office/powerpoint/2010/main" val="52047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3</a:t>
            </a:fld>
            <a:endParaRPr lang="da-DK"/>
          </a:p>
        </p:txBody>
      </p:sp>
    </p:spTree>
    <p:extLst>
      <p:ext uri="{BB962C8B-B14F-4D97-AF65-F5344CB8AC3E}">
        <p14:creationId xmlns:p14="http://schemas.microsoft.com/office/powerpoint/2010/main" val="85109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4</a:t>
            </a:fld>
            <a:endParaRPr lang="da-DK"/>
          </a:p>
        </p:txBody>
      </p:sp>
    </p:spTree>
    <p:extLst>
      <p:ext uri="{BB962C8B-B14F-4D97-AF65-F5344CB8AC3E}">
        <p14:creationId xmlns:p14="http://schemas.microsoft.com/office/powerpoint/2010/main" val="1598339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5</a:t>
            </a:fld>
            <a:endParaRPr lang="da-DK"/>
          </a:p>
        </p:txBody>
      </p:sp>
    </p:spTree>
    <p:extLst>
      <p:ext uri="{BB962C8B-B14F-4D97-AF65-F5344CB8AC3E}">
        <p14:creationId xmlns:p14="http://schemas.microsoft.com/office/powerpoint/2010/main" val="1391515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6</a:t>
            </a:fld>
            <a:endParaRPr lang="da-DK"/>
          </a:p>
        </p:txBody>
      </p:sp>
    </p:spTree>
    <p:extLst>
      <p:ext uri="{BB962C8B-B14F-4D97-AF65-F5344CB8AC3E}">
        <p14:creationId xmlns:p14="http://schemas.microsoft.com/office/powerpoint/2010/main" val="203441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7</a:t>
            </a:fld>
            <a:endParaRPr lang="da-DK"/>
          </a:p>
        </p:txBody>
      </p:sp>
    </p:spTree>
    <p:extLst>
      <p:ext uri="{BB962C8B-B14F-4D97-AF65-F5344CB8AC3E}">
        <p14:creationId xmlns:p14="http://schemas.microsoft.com/office/powerpoint/2010/main" val="1408583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8</a:t>
            </a:fld>
            <a:endParaRPr lang="da-DK"/>
          </a:p>
        </p:txBody>
      </p:sp>
    </p:spTree>
    <p:extLst>
      <p:ext uri="{BB962C8B-B14F-4D97-AF65-F5344CB8AC3E}">
        <p14:creationId xmlns:p14="http://schemas.microsoft.com/office/powerpoint/2010/main" val="199229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9</a:t>
            </a:fld>
            <a:endParaRPr lang="da-DK"/>
          </a:p>
        </p:txBody>
      </p:sp>
    </p:spTree>
    <p:extLst>
      <p:ext uri="{BB962C8B-B14F-4D97-AF65-F5344CB8AC3E}">
        <p14:creationId xmlns:p14="http://schemas.microsoft.com/office/powerpoint/2010/main" val="183221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25-01-2024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25-01-2024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25-01-2024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25-01-2024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DEF4151-3A68-4741-BCB3-0EBF7BCE81B8}" type="datetimeFigureOut">
              <a:rPr lang="da-DK" smtClean="0"/>
              <a:t>25-01-2024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DEF4151-3A68-4741-BCB3-0EBF7BCE81B8}" type="datetimeFigureOut">
              <a:rPr lang="da-DK" smtClean="0"/>
              <a:t>25-01-2024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DEF4151-3A68-4741-BCB3-0EBF7BCE81B8}" type="datetimeFigureOut">
              <a:rPr lang="da-DK" smtClean="0"/>
              <a:t>25-01-2024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Date Placeholder 2"/>
          <p:cNvSpPr>
            <a:spLocks noGrp="1"/>
          </p:cNvSpPr>
          <p:nvPr>
            <p:ph type="dt" sz="half" idx="10"/>
          </p:nvPr>
        </p:nvSpPr>
        <p:spPr/>
        <p:txBody>
          <a:bodyPr/>
          <a:lstStyle/>
          <a:p>
            <a:fld id="{0DEF4151-3A68-4741-BCB3-0EBF7BCE81B8}" type="datetimeFigureOut">
              <a:rPr lang="da-DK" smtClean="0"/>
              <a:t>25-01-2024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F4151-3A68-4741-BCB3-0EBF7BCE81B8}" type="datetimeFigureOut">
              <a:rPr lang="da-DK" smtClean="0"/>
              <a:t>25-01-2024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25-01-2024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25-01-2024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F4151-3A68-4741-BCB3-0EBF7BCE81B8}" type="datetimeFigureOut">
              <a:rPr lang="da-DK" smtClean="0"/>
              <a:t>25-01-2024</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20DFA-4ECE-C641-ADEE-1C193DEEAF42}" type="slidenum">
              <a:rPr lang="da-DK" smtClean="0"/>
              <a:t>‹nr.›</a:t>
            </a:fld>
            <a:endParaRPr lang="da-DK"/>
          </a:p>
        </p:txBody>
      </p:sp>
    </p:spTree>
    <p:extLst>
      <p:ext uri="{BB962C8B-B14F-4D97-AF65-F5344CB8AC3E}">
        <p14:creationId xmlns:p14="http://schemas.microsoft.com/office/powerpoint/2010/main" val="169718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0"/>
            <a:ext cx="9144000" cy="5400675"/>
          </a:xfrm>
          <a:prstGeom prst="rect">
            <a:avLst/>
          </a:prstGeom>
        </p:spPr>
      </p:pic>
      <p:pic>
        <p:nvPicPr>
          <p:cNvPr id="5" name="Billede 4"/>
          <p:cNvPicPr>
            <a:picLocks noChangeAspect="1"/>
          </p:cNvPicPr>
          <p:nvPr/>
        </p:nvPicPr>
        <p:blipFill>
          <a:blip r:embed="rId4"/>
          <a:stretch>
            <a:fillRect/>
          </a:stretch>
        </p:blipFill>
        <p:spPr>
          <a:xfrm>
            <a:off x="6154220" y="5905406"/>
            <a:ext cx="2273581" cy="464571"/>
          </a:xfrm>
          <a:prstGeom prst="rect">
            <a:avLst/>
          </a:prstGeom>
        </p:spPr>
      </p:pic>
      <p:sp>
        <p:nvSpPr>
          <p:cNvPr id="2" name="Tekstfelt 1"/>
          <p:cNvSpPr txBox="1"/>
          <p:nvPr/>
        </p:nvSpPr>
        <p:spPr>
          <a:xfrm>
            <a:off x="441498" y="5908312"/>
            <a:ext cx="5608782" cy="461665"/>
          </a:xfrm>
          <a:prstGeom prst="rect">
            <a:avLst/>
          </a:prstGeom>
          <a:noFill/>
        </p:spPr>
        <p:txBody>
          <a:bodyPr wrap="square" rtlCol="0">
            <a:spAutoFit/>
          </a:bodyPr>
          <a:lstStyle/>
          <a:p>
            <a:r>
              <a:rPr lang="da-DK" sz="2400" dirty="0">
                <a:latin typeface="Georgia" panose="02040502050405020303" pitchFamily="18" charset="0"/>
                <a:ea typeface="Helvetica Neue" charset="0"/>
                <a:cs typeface="Helvetica Neue" charset="0"/>
              </a:rPr>
              <a:t>Skal du med på ATU | Midt?</a:t>
            </a:r>
          </a:p>
        </p:txBody>
      </p:sp>
    </p:spTree>
    <p:extLst>
      <p:ext uri="{BB962C8B-B14F-4D97-AF65-F5344CB8AC3E}">
        <p14:creationId xmlns:p14="http://schemas.microsoft.com/office/powerpoint/2010/main" val="120507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898" b="15917"/>
          <a:stretch/>
        </p:blipFill>
        <p:spPr>
          <a:xfrm>
            <a:off x="-4780" y="1284977"/>
            <a:ext cx="9144000" cy="5172595"/>
          </a:xfrm>
          <a:prstGeom prst="rect">
            <a:avLst/>
          </a:prstGeom>
        </p:spPr>
      </p:pic>
      <p:sp>
        <p:nvSpPr>
          <p:cNvPr id="12" name="Rektangel 11"/>
          <p:cNvSpPr/>
          <p:nvPr/>
        </p:nvSpPr>
        <p:spPr>
          <a:xfrm>
            <a:off x="5976972" y="3803665"/>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51008"/>
            <a:ext cx="3009900" cy="1815882"/>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Personlig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tillid og kendskab til dit talent og ved, hvad du skal gøre for at motivere og udfordre både dig selv og andre. </a:t>
            </a:r>
          </a:p>
        </p:txBody>
      </p:sp>
    </p:spTree>
    <p:extLst>
      <p:ext uri="{BB962C8B-B14F-4D97-AF65-F5344CB8AC3E}">
        <p14:creationId xmlns:p14="http://schemas.microsoft.com/office/powerpoint/2010/main" val="37101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a:srcRect l="936" t="15174"/>
          <a:stretch/>
        </p:blipFill>
        <p:spPr>
          <a:xfrm>
            <a:off x="0" y="1280677"/>
            <a:ext cx="9144001" cy="5219873"/>
          </a:xfrm>
          <a:prstGeom prst="rect">
            <a:avLst/>
          </a:prstGeom>
        </p:spPr>
      </p:pic>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sp>
        <p:nvSpPr>
          <p:cNvPr id="12" name="Rektangel 11"/>
          <p:cNvSpPr/>
          <p:nvPr/>
        </p:nvSpPr>
        <p:spPr>
          <a:xfrm>
            <a:off x="-1" y="3789166"/>
            <a:ext cx="3368352" cy="2711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3" y="4059608"/>
            <a:ext cx="3196482" cy="2308324"/>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Studiekompetencer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er parat til at tage favntag med et liv som studerende på en lang (eller mellemlang) videregående uddannelse, som tager afsæt i både en </a:t>
            </a:r>
            <a:r>
              <a:rPr lang="da-DK" sz="1600" dirty="0" err="1">
                <a:solidFill>
                  <a:schemeClr val="bg1"/>
                </a:solidFill>
                <a:latin typeface="Georgia" panose="02040502050405020303" pitchFamily="18" charset="0"/>
                <a:ea typeface="Helvetica Neue Light" charset="0"/>
                <a:cs typeface="Helvetica Neue Light" charset="0"/>
              </a:rPr>
              <a:t>prakisorienteret</a:t>
            </a:r>
            <a:r>
              <a:rPr lang="da-DK" sz="1600" dirty="0">
                <a:solidFill>
                  <a:schemeClr val="bg1"/>
                </a:solidFill>
                <a:latin typeface="Georgia" panose="02040502050405020303" pitchFamily="18" charset="0"/>
                <a:ea typeface="Helvetica Neue Light" charset="0"/>
                <a:cs typeface="Helvetica Neue Light" charset="0"/>
              </a:rPr>
              <a:t> tilgang og i analytisk </a:t>
            </a:r>
            <a:r>
              <a:rPr lang="da-DK" sz="1600" dirty="0" err="1">
                <a:solidFill>
                  <a:schemeClr val="bg1"/>
                </a:solidFill>
                <a:latin typeface="Georgia" panose="02040502050405020303" pitchFamily="18" charset="0"/>
                <a:ea typeface="Helvetica Neue Light" charset="0"/>
                <a:cs typeface="Helvetica Neue Light" charset="0"/>
              </a:rPr>
              <a:t>videnskabelse</a:t>
            </a:r>
            <a:r>
              <a:rPr lang="da-DK" sz="1600" dirty="0">
                <a:solidFill>
                  <a:schemeClr val="bg1"/>
                </a:solidFill>
                <a:latin typeface="Georgia" panose="02040502050405020303" pitchFamily="18" charset="0"/>
                <a:ea typeface="Helvetica Neue Light" charset="0"/>
                <a:cs typeface="Helvetica Neue Light" charset="0"/>
              </a:rPr>
              <a:t>. </a:t>
            </a:r>
          </a:p>
        </p:txBody>
      </p:sp>
    </p:spTree>
    <p:extLst>
      <p:ext uri="{BB962C8B-B14F-4D97-AF65-F5344CB8AC3E}">
        <p14:creationId xmlns:p14="http://schemas.microsoft.com/office/powerpoint/2010/main" val="1111316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974" b="15691"/>
          <a:stretch/>
        </p:blipFill>
        <p:spPr>
          <a:xfrm>
            <a:off x="0" y="1286935"/>
            <a:ext cx="9144000" cy="5190065"/>
          </a:xfrm>
          <a:prstGeom prst="rect">
            <a:avLst/>
          </a:prstGeom>
        </p:spPr>
      </p:pic>
      <p:sp>
        <p:nvSpPr>
          <p:cNvPr id="12" name="Rektangel 11"/>
          <p:cNvSpPr/>
          <p:nvPr/>
        </p:nvSpPr>
        <p:spPr>
          <a:xfrm>
            <a:off x="5976972" y="3786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0756"/>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Innovative og kreative 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kan omsætte din viden til konkrete løsninger og dermed være med til at skabe forandring og værdi for dig selv og andre. </a:t>
            </a:r>
          </a:p>
        </p:txBody>
      </p:sp>
    </p:spTree>
    <p:extLst>
      <p:ext uri="{BB962C8B-B14F-4D97-AF65-F5344CB8AC3E}">
        <p14:creationId xmlns:p14="http://schemas.microsoft.com/office/powerpoint/2010/main" val="1431184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4" name="Billede 13"/>
          <p:cNvPicPr>
            <a:picLocks noChangeAspect="1"/>
          </p:cNvPicPr>
          <p:nvPr/>
        </p:nvPicPr>
        <p:blipFill rotWithShape="1">
          <a:blip r:embed="rId3"/>
          <a:srcRect l="587" b="15018"/>
          <a:stretch/>
        </p:blipFill>
        <p:spPr>
          <a:xfrm>
            <a:off x="0" y="1286935"/>
            <a:ext cx="9144001" cy="5211065"/>
          </a:xfrm>
          <a:prstGeom prst="rect">
            <a:avLst/>
          </a:prstGeom>
        </p:spPr>
      </p:pic>
      <p:sp>
        <p:nvSpPr>
          <p:cNvPr id="12" name="Rektangel 11"/>
          <p:cNvSpPr/>
          <p:nvPr/>
        </p:nvSpPr>
        <p:spPr>
          <a:xfrm>
            <a:off x="0" y="3807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4" y="3992124"/>
            <a:ext cx="3009900" cy="2308324"/>
          </a:xfrm>
          <a:prstGeom prst="rect">
            <a:avLst/>
          </a:prstGeom>
          <a:noFill/>
        </p:spPr>
        <p:txBody>
          <a:bodyPr wrap="square" rtlCol="0">
            <a:spAutoFit/>
          </a:bodyPr>
          <a:lstStyle/>
          <a:p>
            <a:r>
              <a:rPr lang="da-DK" b="1" dirty="0">
                <a:solidFill>
                  <a:schemeClr val="bg1"/>
                </a:solidFill>
                <a:latin typeface="Georgia" panose="02040502050405020303" pitchFamily="18" charset="0"/>
                <a:ea typeface="Helvetica Neue Light" charset="0"/>
                <a:cs typeface="Helvetica Neue Light" charset="0"/>
              </a:rPr>
              <a:t>Studie- og karriereafklaring</a:t>
            </a:r>
          </a:p>
          <a:p>
            <a:endParaRPr lang="da-DK" dirty="0">
              <a:solidFill>
                <a:schemeClr val="bg1"/>
              </a:solidFill>
              <a:latin typeface="Georgia" panose="02040502050405020303" pitchFamily="18" charset="0"/>
              <a:ea typeface="Helvetica Neue Light" charset="0"/>
              <a:cs typeface="Helvetica Neue Light" charset="0"/>
            </a:endParaRPr>
          </a:p>
          <a:p>
            <a:r>
              <a:rPr lang="da-DK" dirty="0">
                <a:solidFill>
                  <a:schemeClr val="bg1"/>
                </a:solidFill>
                <a:latin typeface="Georgia" panose="02040502050405020303" pitchFamily="18" charset="0"/>
                <a:ea typeface="Helvetica Neue Light" charset="0"/>
                <a:cs typeface="Helvetica Neue Light" charset="0"/>
              </a:rPr>
              <a:t>- så du ved, inden for hvilket felt du har så mange kræfter, at selv ikke den stejleste bakke presser dig ned fra den store klinge.</a:t>
            </a:r>
          </a:p>
        </p:txBody>
      </p:sp>
    </p:spTree>
    <p:extLst>
      <p:ext uri="{BB962C8B-B14F-4D97-AF65-F5344CB8AC3E}">
        <p14:creationId xmlns:p14="http://schemas.microsoft.com/office/powerpoint/2010/main" val="141477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err="1">
                <a:solidFill>
                  <a:schemeClr val="bg1"/>
                </a:solidFill>
                <a:latin typeface="Rasa" charset="0"/>
                <a:ea typeface="Rasa" charset="0"/>
                <a:cs typeface="Rasa" charset="0"/>
              </a:rPr>
              <a:t>atumidt.dk</a:t>
            </a:r>
            <a:endParaRPr lang="da-DK" sz="900" dirty="0">
              <a:solidFill>
                <a:schemeClr val="bg1"/>
              </a:solidFill>
              <a:latin typeface="Rasa" charset="0"/>
              <a:ea typeface="Rasa" charset="0"/>
              <a:cs typeface="Rasa" charset="0"/>
            </a:endParaRP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Det sociale liv på ATU | Midt</a:t>
            </a:r>
          </a:p>
        </p:txBody>
      </p:sp>
      <p:sp>
        <p:nvSpPr>
          <p:cNvPr id="2" name="Rektangel 1"/>
          <p:cNvSpPr/>
          <p:nvPr/>
        </p:nvSpPr>
        <p:spPr>
          <a:xfrm>
            <a:off x="599089" y="1675810"/>
            <a:ext cx="4572000" cy="2585323"/>
          </a:xfrm>
          <a:prstGeom prst="rect">
            <a:avLst/>
          </a:prstGeom>
        </p:spPr>
        <p:txBody>
          <a:bodyPr>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Netværk af ligesindede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Fællesskab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err="1">
                <a:latin typeface="Georgia" panose="02040502050405020303" pitchFamily="18" charset="0"/>
                <a:ea typeface="Helvetica Neue Thin" charset="0"/>
                <a:cs typeface="Helvetica Neue Thin" charset="0"/>
              </a:rPr>
              <a:t>Sommercamp</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Nye venskaber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studieture</a:t>
            </a:r>
          </a:p>
        </p:txBody>
      </p:sp>
    </p:spTree>
    <p:extLst>
      <p:ext uri="{BB962C8B-B14F-4D97-AF65-F5344CB8AC3E}">
        <p14:creationId xmlns:p14="http://schemas.microsoft.com/office/powerpoint/2010/main" val="157534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En ATU-ansøger er:</a:t>
            </a:r>
          </a:p>
        </p:txBody>
      </p:sp>
      <p:sp>
        <p:nvSpPr>
          <p:cNvPr id="2" name="Rektangel 1"/>
          <p:cNvSpPr/>
          <p:nvPr/>
        </p:nvSpPr>
        <p:spPr>
          <a:xfrm>
            <a:off x="510739" y="1454427"/>
            <a:ext cx="8292985" cy="4801314"/>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har en høj motivation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Begavet med kreative evner og kritisk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a:t>
            </a:r>
            <a:r>
              <a:rPr lang="da-DK" dirty="0" err="1">
                <a:latin typeface="Georgia" panose="02040502050405020303" pitchFamily="18" charset="0"/>
                <a:ea typeface="Helvetica Neue Thin" charset="0"/>
                <a:cs typeface="Helvetica Neue Thin" charset="0"/>
              </a:rPr>
              <a:t>Midts</a:t>
            </a:r>
            <a:r>
              <a:rPr lang="da-DK" dirty="0">
                <a:latin typeface="Georgia" panose="02040502050405020303" pitchFamily="18" charset="0"/>
                <a:ea typeface="Helvetica Neue Thin" charset="0"/>
                <a:cs typeface="Helvetica Neue Thin" charset="0"/>
              </a:rPr>
              <a:t> aktiviteter uden for skoletiden (og enkelte gange i skoletiden)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deltagelsen forpligter, og at man som deltager optager pladsen for en anden. </a:t>
            </a:r>
          </a:p>
          <a:p>
            <a:endParaRPr lang="da-DK" dirty="0">
              <a:latin typeface="Georgia" panose="02040502050405020303" pitchFamily="18" charset="0"/>
              <a:ea typeface="Verdana" pitchFamily="34" charset="0"/>
              <a:cs typeface="Verdana" pitchFamily="34" charset="0"/>
            </a:endParaRPr>
          </a:p>
          <a:p>
            <a:pPr marL="285750" indent="-285750">
              <a:buFont typeface="Arial" pitchFamily="34" charset="0"/>
              <a:buChar char="•"/>
            </a:pPr>
            <a:endParaRPr lang="da-DK" dirty="0">
              <a:latin typeface="Georgia" panose="02040502050405020303" pitchFamily="18" charset="0"/>
              <a:ea typeface="Verdana" pitchFamily="34" charset="0"/>
              <a:cs typeface="Verdana" pitchFamily="34" charset="0"/>
            </a:endParaRPr>
          </a:p>
        </p:txBody>
      </p:sp>
    </p:spTree>
    <p:extLst>
      <p:ext uri="{BB962C8B-B14F-4D97-AF65-F5344CB8AC3E}">
        <p14:creationId xmlns:p14="http://schemas.microsoft.com/office/powerpoint/2010/main" val="1553360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err="1">
                <a:solidFill>
                  <a:schemeClr val="bg1"/>
                </a:solidFill>
                <a:latin typeface="Rasa" charset="0"/>
                <a:ea typeface="Rasa" charset="0"/>
                <a:cs typeface="Rasa" charset="0"/>
              </a:rPr>
              <a:t>atumidt.dk</a:t>
            </a:r>
            <a:endParaRPr lang="da-DK" sz="900" dirty="0">
              <a:solidFill>
                <a:schemeClr val="bg1"/>
              </a:solidFill>
              <a:latin typeface="Rasa" charset="0"/>
              <a:ea typeface="Rasa" charset="0"/>
              <a:cs typeface="Rasa" charset="0"/>
            </a:endParaRP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Hvordan kommer du med på ATU?</a:t>
            </a:r>
          </a:p>
        </p:txBody>
      </p:sp>
      <p:sp>
        <p:nvSpPr>
          <p:cNvPr id="2" name="Rektangel 1"/>
          <p:cNvSpPr/>
          <p:nvPr/>
        </p:nvSpPr>
        <p:spPr>
          <a:xfrm>
            <a:off x="1248234" y="2496904"/>
            <a:ext cx="6647532" cy="2308324"/>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sørger for, at din lærer eller rektor indstiller dig</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dine forældres tilladelse, hvis du er under 18 år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motiveret ansøgning</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…og spørger på din skole, hvornår de har ansøgningsfrist hos jer </a:t>
            </a:r>
          </a:p>
        </p:txBody>
      </p:sp>
    </p:spTree>
    <p:extLst>
      <p:ext uri="{BB962C8B-B14F-4D97-AF65-F5344CB8AC3E}">
        <p14:creationId xmlns:p14="http://schemas.microsoft.com/office/powerpoint/2010/main" val="205339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Er Akademiet for Talentfulde Unge noget for dig?</a:t>
            </a:r>
          </a:p>
        </p:txBody>
      </p:sp>
      <p:sp>
        <p:nvSpPr>
          <p:cNvPr id="8" name="Rektangel 7"/>
          <p:cNvSpPr/>
          <p:nvPr/>
        </p:nvSpPr>
        <p:spPr>
          <a:xfrm>
            <a:off x="462829" y="1646098"/>
            <a:ext cx="8218341" cy="3046988"/>
          </a:xfrm>
          <a:prstGeom prst="rect">
            <a:avLst/>
          </a:prstGeom>
        </p:spPr>
        <p:txBody>
          <a:bodyPr wrap="square">
            <a:spAutoFit/>
          </a:bodyPr>
          <a:lstStyle/>
          <a:p>
            <a:r>
              <a:rPr lang="da-DK" sz="2400" dirty="0">
                <a:latin typeface="Georgia" panose="02040502050405020303" pitchFamily="18" charset="0"/>
                <a:ea typeface="Helvetica Neue Thin" charset="0"/>
                <a:cs typeface="Helvetica Neue Thin" charset="0"/>
              </a:rPr>
              <a:t>Vil du lære nyt og udfordre dig selv?</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t>
            </a:r>
            <a:r>
              <a:rPr lang="da-DK" sz="2400" dirty="0" err="1">
                <a:latin typeface="Georgia" panose="02040502050405020303" pitchFamily="18" charset="0"/>
                <a:ea typeface="Helvetica Neue Thin" charset="0"/>
                <a:cs typeface="Helvetica Neue Thin" charset="0"/>
              </a:rPr>
              <a:t>videnskabelse</a:t>
            </a:r>
            <a:r>
              <a:rPr lang="da-DK" sz="2400" dirty="0">
                <a:latin typeface="Georgia" panose="02040502050405020303" pitchFamily="18" charset="0"/>
                <a:ea typeface="Helvetica Neue Thin" charset="0"/>
                <a:cs typeface="Helvetica Neue Thin" charset="0"/>
              </a:rPr>
              <a:t>?</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akademisk analyse?</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være med i et entusiastisk fagligt fællesskab?</a:t>
            </a:r>
          </a:p>
          <a:p>
            <a:endParaRPr lang="da-DK" sz="2400" dirty="0">
              <a:latin typeface="Georgia" panose="02040502050405020303" pitchFamily="18" charset="0"/>
              <a:ea typeface="Rasa" charset="0"/>
              <a:cs typeface="Rasa" charset="0"/>
            </a:endParaRPr>
          </a:p>
        </p:txBody>
      </p:sp>
    </p:spTree>
    <p:extLst>
      <p:ext uri="{BB962C8B-B14F-4D97-AF65-F5344CB8AC3E}">
        <p14:creationId xmlns:p14="http://schemas.microsoft.com/office/powerpoint/2010/main" val="140961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4469"/>
          <a:stretch/>
        </p:blipFill>
        <p:spPr>
          <a:xfrm>
            <a:off x="0" y="1284490"/>
            <a:ext cx="9144000" cy="5213510"/>
          </a:xfrm>
          <a:prstGeom prst="rect">
            <a:avLst/>
          </a:prstGeom>
        </p:spPr>
      </p:pic>
      <p:sp>
        <p:nvSpPr>
          <p:cNvPr id="13" name="Rektangel 12"/>
          <p:cNvSpPr/>
          <p:nvPr/>
        </p:nvSpPr>
        <p:spPr>
          <a:xfrm>
            <a:off x="4911090" y="4411979"/>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5189925" y="4630369"/>
            <a:ext cx="3627503" cy="1569660"/>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”Jeg har været rigtig glad for at være med i ATU både på grund af det faglige, men også fordi det har været skønt at være del af et fællesskab, som giver plads til, at folk gerne vil lære noget.”</a:t>
            </a:r>
          </a:p>
        </p:txBody>
      </p:sp>
    </p:spTree>
    <p:extLst>
      <p:ext uri="{BB962C8B-B14F-4D97-AF65-F5344CB8AC3E}">
        <p14:creationId xmlns:p14="http://schemas.microsoft.com/office/powerpoint/2010/main" val="201311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9" name="Billede 8"/>
          <p:cNvPicPr>
            <a:picLocks noChangeAspect="1"/>
          </p:cNvPicPr>
          <p:nvPr/>
        </p:nvPicPr>
        <p:blipFill rotWithShape="1">
          <a:blip r:embed="rId3"/>
          <a:srcRect r="898" b="15293"/>
          <a:stretch/>
        </p:blipFill>
        <p:spPr>
          <a:xfrm>
            <a:off x="0" y="1286935"/>
            <a:ext cx="9144000" cy="5211065"/>
          </a:xfrm>
          <a:prstGeom prst="rect">
            <a:avLst/>
          </a:prstGeom>
        </p:spPr>
      </p:pic>
      <p:sp>
        <p:nvSpPr>
          <p:cNvPr id="13" name="Rektangel 12"/>
          <p:cNvSpPr/>
          <p:nvPr/>
        </p:nvSpPr>
        <p:spPr>
          <a:xfrm>
            <a:off x="4333525" y="4502045"/>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4480916" y="4720435"/>
            <a:ext cx="3690478" cy="1323439"/>
          </a:xfrm>
          <a:prstGeom prst="rect">
            <a:avLst/>
          </a:prstGeom>
          <a:noFill/>
        </p:spPr>
        <p:txBody>
          <a:bodyPr wrap="square" rtlCol="0">
            <a:spAutoFit/>
          </a:bodyPr>
          <a:lstStyle/>
          <a:p>
            <a:pPr lvl="0"/>
            <a:r>
              <a:rPr lang="da-DK" sz="1600" dirty="0">
                <a:solidFill>
                  <a:schemeClr val="bg1"/>
                </a:solidFill>
                <a:latin typeface="Georgia" panose="02040502050405020303" pitchFamily="18" charset="0"/>
                <a:ea typeface="Helvetica Neue Light" charset="0"/>
                <a:cs typeface="Helvetica Neue Light" charset="0"/>
              </a:rPr>
              <a:t>” ATU opnår det at kombinere det faglige og det sociale, så det går hånd i hånd. ATU har åbnet verden mere op, og det har givet mig en bedre forståelse af, hvem jeg er.</a:t>
            </a:r>
          </a:p>
        </p:txBody>
      </p:sp>
    </p:spTree>
    <p:extLst>
      <p:ext uri="{BB962C8B-B14F-4D97-AF65-F5344CB8AC3E}">
        <p14:creationId xmlns:p14="http://schemas.microsoft.com/office/powerpoint/2010/main" val="12377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5319" r="936"/>
          <a:stretch/>
        </p:blipFill>
        <p:spPr>
          <a:xfrm>
            <a:off x="0" y="1294898"/>
            <a:ext cx="9144000" cy="5210901"/>
          </a:xfrm>
          <a:prstGeom prst="rect">
            <a:avLst/>
          </a:prstGeom>
        </p:spPr>
      </p:pic>
      <p:sp>
        <p:nvSpPr>
          <p:cNvPr id="13" name="Rektangel 12"/>
          <p:cNvSpPr/>
          <p:nvPr/>
        </p:nvSpPr>
        <p:spPr>
          <a:xfrm>
            <a:off x="1805940" y="4743404"/>
            <a:ext cx="5768340" cy="1754596"/>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2122612" y="4936451"/>
            <a:ext cx="5215448" cy="1600438"/>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ATU er et fællesskab, der har sat præg på vores identitet og givet os en forståelse af, at man aldrig skal gemme sin viden væk, men udforske den og få den til at spire på nye måder igen og igen. ATU har lært os, at viden aldrig er statisk, men hele tiden i bevægelse.</a:t>
            </a:r>
            <a:endParaRPr lang="da-DK" dirty="0">
              <a:solidFill>
                <a:schemeClr val="bg1"/>
              </a:solidFill>
              <a:latin typeface="Georgia" panose="02040502050405020303" pitchFamily="18" charset="0"/>
              <a:ea typeface="Rasa" charset="0"/>
              <a:cs typeface="Rasa" charset="0"/>
            </a:endParaRPr>
          </a:p>
          <a:p>
            <a:endParaRPr lang="da-DK" dirty="0">
              <a:latin typeface="Georgia" panose="02040502050405020303" pitchFamily="18" charset="0"/>
            </a:endParaRPr>
          </a:p>
        </p:txBody>
      </p:sp>
    </p:spTree>
    <p:extLst>
      <p:ext uri="{BB962C8B-B14F-4D97-AF65-F5344CB8AC3E}">
        <p14:creationId xmlns:p14="http://schemas.microsoft.com/office/powerpoint/2010/main" val="83316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Sådan ser et forløb på ATU </a:t>
            </a:r>
            <a:r>
              <a:rPr lang="da-DK" sz="2400" i="1" dirty="0">
                <a:solidFill>
                  <a:schemeClr val="bg1"/>
                </a:solidFill>
                <a:latin typeface="Georgia" panose="02040502050405020303" pitchFamily="18" charset="0"/>
                <a:ea typeface="Helvetica Neue" charset="0"/>
                <a:cs typeface="Helvetica Neue" charset="0"/>
              </a:rPr>
              <a:t>| </a:t>
            </a:r>
            <a:r>
              <a:rPr lang="da-DK" sz="2400" dirty="0">
                <a:solidFill>
                  <a:schemeClr val="bg1"/>
                </a:solidFill>
                <a:latin typeface="Georgia" panose="02040502050405020303" pitchFamily="18" charset="0"/>
                <a:ea typeface="Helvetica Neue" charset="0"/>
                <a:cs typeface="Helvetica Neue" charset="0"/>
              </a:rPr>
              <a:t>Midt ud</a:t>
            </a:r>
          </a:p>
        </p:txBody>
      </p:sp>
      <p:graphicFrame>
        <p:nvGraphicFramePr>
          <p:cNvPr id="9" name="Tabel 8"/>
          <p:cNvGraphicFramePr>
            <a:graphicFrameLocks noGrp="1"/>
          </p:cNvGraphicFramePr>
          <p:nvPr>
            <p:extLst>
              <p:ext uri="{D42A27DB-BD31-4B8C-83A1-F6EECF244321}">
                <p14:modId xmlns:p14="http://schemas.microsoft.com/office/powerpoint/2010/main" val="74642046"/>
              </p:ext>
            </p:extLst>
          </p:nvPr>
        </p:nvGraphicFramePr>
        <p:xfrm>
          <a:off x="599089" y="1675810"/>
          <a:ext cx="7344816" cy="2558741"/>
        </p:xfrm>
        <a:graphic>
          <a:graphicData uri="http://schemas.openxmlformats.org/drawingml/2006/table">
            <a:tbl>
              <a:tblPr firstRow="1" bandRow="1">
                <a:tableStyleId>{5C22544A-7EE6-4342-B048-85BDC9FD1C3A}</a:tableStyleId>
              </a:tblPr>
              <a:tblGrid>
                <a:gridCol w="887835">
                  <a:extLst>
                    <a:ext uri="{9D8B030D-6E8A-4147-A177-3AD203B41FA5}">
                      <a16:colId xmlns:a16="http://schemas.microsoft.com/office/drawing/2014/main" val="20000"/>
                    </a:ext>
                  </a:extLst>
                </a:gridCol>
                <a:gridCol w="2259943">
                  <a:extLst>
                    <a:ext uri="{9D8B030D-6E8A-4147-A177-3AD203B41FA5}">
                      <a16:colId xmlns:a16="http://schemas.microsoft.com/office/drawing/2014/main" val="20001"/>
                    </a:ext>
                  </a:extLst>
                </a:gridCol>
                <a:gridCol w="2360834">
                  <a:extLst>
                    <a:ext uri="{9D8B030D-6E8A-4147-A177-3AD203B41FA5}">
                      <a16:colId xmlns:a16="http://schemas.microsoft.com/office/drawing/2014/main" val="20002"/>
                    </a:ext>
                  </a:extLst>
                </a:gridCol>
                <a:gridCol w="1836204">
                  <a:extLst>
                    <a:ext uri="{9D8B030D-6E8A-4147-A177-3AD203B41FA5}">
                      <a16:colId xmlns:a16="http://schemas.microsoft.com/office/drawing/2014/main" val="20003"/>
                    </a:ext>
                  </a:extLst>
                </a:gridCol>
              </a:tblGrid>
              <a:tr h="534375">
                <a:tc>
                  <a:txBody>
                    <a:bodyPr/>
                    <a:lstStyle/>
                    <a:p>
                      <a:endParaRPr lang="da-DK" b="0" i="0" dirty="0">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Efterårssemester</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Forårssemester</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Sommer</a:t>
                      </a:r>
                    </a:p>
                  </a:txBody>
                  <a:tcPr>
                    <a:solidFill>
                      <a:srgbClr val="364F2F"/>
                    </a:solidFill>
                  </a:tcPr>
                </a:tc>
                <a:extLst>
                  <a:ext uri="{0D108BD9-81ED-4DB2-BD59-A6C34878D82A}">
                    <a16:rowId xmlns:a16="http://schemas.microsoft.com/office/drawing/2014/main" val="10000"/>
                  </a:ext>
                </a:extLst>
              </a:tr>
              <a:tr h="955616">
                <a:tc>
                  <a:txBody>
                    <a:bodyPr/>
                    <a:lstStyle/>
                    <a:p>
                      <a:r>
                        <a:rPr lang="da-DK" b="0" i="0" dirty="0">
                          <a:solidFill>
                            <a:schemeClr val="bg1"/>
                          </a:solidFill>
                          <a:latin typeface="Georgia" panose="02040502050405020303" pitchFamily="18" charset="0"/>
                          <a:ea typeface="Helvetica Neue Thin" charset="0"/>
                          <a:cs typeface="Helvetica Neue Thin" charset="0"/>
                        </a:rPr>
                        <a:t>1. HF</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Ansøgningsproces</a:t>
                      </a:r>
                    </a:p>
                  </a:txBody>
                  <a:tcPr>
                    <a:solidFill>
                      <a:schemeClr val="bg1"/>
                    </a:solidFill>
                  </a:tcPr>
                </a:tc>
                <a:tc>
                  <a:txBody>
                    <a:bodyPr/>
                    <a:lstStyle/>
                    <a:p>
                      <a:r>
                        <a:rPr lang="da-DK" sz="1400" b="0" i="0" dirty="0">
                          <a:latin typeface="Georgia" panose="02040502050405020303" pitchFamily="18" charset="0"/>
                          <a:ea typeface="Helvetica Neue Thin" charset="0"/>
                          <a:cs typeface="Helvetica Neue Thin" charset="0"/>
                        </a:rPr>
                        <a:t>Optagelse</a:t>
                      </a:r>
                      <a:br>
                        <a:rPr lang="da-DK" sz="1400" b="0" i="0" dirty="0">
                          <a:latin typeface="Georgia" panose="02040502050405020303" pitchFamily="18" charset="0"/>
                          <a:ea typeface="Helvetica Neue Thin" charset="0"/>
                          <a:cs typeface="Helvetica Neue Thin" charset="0"/>
                        </a:rPr>
                      </a:br>
                      <a:r>
                        <a:rPr lang="da-DK" sz="1400" b="0" i="0" dirty="0">
                          <a:latin typeface="Georgia" panose="02040502050405020303" pitchFamily="18" charset="0"/>
                          <a:ea typeface="Helvetica Neue Thin" charset="0"/>
                          <a:cs typeface="Helvetica Neue Thin" charset="0"/>
                        </a:rPr>
                        <a:t>Seminarer</a:t>
                      </a:r>
                    </a:p>
                  </a:txBody>
                  <a:tcPr>
                    <a:solidFill>
                      <a:schemeClr val="accent3"/>
                    </a:solidFill>
                  </a:tcPr>
                </a:tc>
                <a:tc>
                  <a:txBody>
                    <a:bodyPr/>
                    <a:lstStyle/>
                    <a:p>
                      <a:r>
                        <a:rPr lang="da-DK" sz="1400" b="0" i="0" dirty="0" err="1">
                          <a:latin typeface="Georgia" panose="02040502050405020303" pitchFamily="18" charset="0"/>
                          <a:ea typeface="Helvetica Neue Thin" charset="0"/>
                          <a:cs typeface="Helvetica Neue Thin" charset="0"/>
                        </a:rPr>
                        <a:t>Sommercamp</a:t>
                      </a:r>
                      <a:endParaRPr lang="da-DK" sz="1400" b="0" i="0" dirty="0">
                        <a:latin typeface="Georgia" panose="02040502050405020303" pitchFamily="18" charset="0"/>
                        <a:ea typeface="Helvetica Neue Thin" charset="0"/>
                        <a:cs typeface="Helvetica Neue Thin" charset="0"/>
                      </a:endParaRPr>
                    </a:p>
                    <a:p>
                      <a:r>
                        <a:rPr lang="da-DK" sz="1400" b="0" i="0" dirty="0">
                          <a:latin typeface="Georgia" panose="02040502050405020303" pitchFamily="18" charset="0"/>
                          <a:ea typeface="Helvetica Neue Thin" charset="0"/>
                          <a:cs typeface="Helvetica Neue Thin" charset="0"/>
                        </a:rPr>
                        <a:t>(Valgfri)</a:t>
                      </a:r>
                      <a:br>
                        <a:rPr lang="da-DK" sz="1400" b="0" i="0" dirty="0">
                          <a:latin typeface="Georgia" panose="02040502050405020303" pitchFamily="18" charset="0"/>
                          <a:ea typeface="Helvetica Neue Thin" charset="0"/>
                          <a:cs typeface="Helvetica Neue Thin" charset="0"/>
                        </a:rPr>
                      </a:br>
                      <a:endParaRPr lang="da-DK" sz="1400" b="0" i="0" dirty="0">
                        <a:latin typeface="Georgia" panose="02040502050405020303" pitchFamily="18" charset="0"/>
                        <a:ea typeface="Helvetica Neue Thin" charset="0"/>
                        <a:cs typeface="Helvetica Neue Thin" charset="0"/>
                      </a:endParaRPr>
                    </a:p>
                  </a:txBody>
                  <a:tcPr>
                    <a:solidFill>
                      <a:schemeClr val="accent3"/>
                    </a:solidFill>
                  </a:tcPr>
                </a:tc>
                <a:extLst>
                  <a:ext uri="{0D108BD9-81ED-4DB2-BD59-A6C34878D82A}">
                    <a16:rowId xmlns:a16="http://schemas.microsoft.com/office/drawing/2014/main" val="10001"/>
                  </a:ext>
                </a:extLst>
              </a:tr>
              <a:tr h="1068750">
                <a:tc>
                  <a:txBody>
                    <a:bodyPr/>
                    <a:lstStyle/>
                    <a:p>
                      <a:r>
                        <a:rPr lang="da-DK" b="0" i="0" dirty="0">
                          <a:solidFill>
                            <a:schemeClr val="bg1"/>
                          </a:solidFill>
                          <a:latin typeface="Georgia" panose="02040502050405020303" pitchFamily="18" charset="0"/>
                          <a:ea typeface="Helvetica Neue Thin" charset="0"/>
                          <a:cs typeface="Helvetica Neue Thin" charset="0"/>
                        </a:rPr>
                        <a:t>2. HF.</a:t>
                      </a: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Seminarer</a:t>
                      </a:r>
                    </a:p>
                  </a:txBody>
                  <a:tcPr>
                    <a:solidFill>
                      <a:schemeClr val="accent3"/>
                    </a:solidFill>
                  </a:tcPr>
                </a:tc>
                <a:tc>
                  <a:txBody>
                    <a:bodyPr/>
                    <a:lstStyle/>
                    <a:p>
                      <a:r>
                        <a:rPr lang="da-DK" sz="1400" b="0" i="0" dirty="0">
                          <a:latin typeface="Georgia" panose="02040502050405020303" pitchFamily="18" charset="0"/>
                          <a:ea typeface="Helvetica Neue Thin" charset="0"/>
                          <a:cs typeface="Helvetica Neue Thin" charset="0"/>
                        </a:rPr>
                        <a:t>Diplomoverrækkelse</a:t>
                      </a:r>
                    </a:p>
                  </a:txBody>
                  <a:tcPr>
                    <a:solidFill>
                      <a:schemeClr val="bg1"/>
                    </a:solidFill>
                  </a:tcPr>
                </a:tc>
                <a:tc>
                  <a:txBody>
                    <a:bodyPr/>
                    <a:lstStyle/>
                    <a:p>
                      <a:endParaRPr lang="da-DK" sz="800" b="0" i="0" dirty="0">
                        <a:latin typeface="Georgia" panose="02040502050405020303" pitchFamily="18" charset="0"/>
                        <a:ea typeface="Helvetica Neue Thin" charset="0"/>
                        <a:cs typeface="Helvetica Neue Thin" charset="0"/>
                      </a:endParaRPr>
                    </a:p>
                  </a:txBody>
                  <a:tcP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187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Talent, personlige kompetencer og faglig introduktion</a:t>
            </a:r>
          </a:p>
        </p:txBody>
      </p:sp>
      <p:graphicFrame>
        <p:nvGraphicFramePr>
          <p:cNvPr id="10" name="Tabel 9"/>
          <p:cNvGraphicFramePr>
            <a:graphicFrameLocks noGrp="1"/>
          </p:cNvGraphicFramePr>
          <p:nvPr>
            <p:extLst>
              <p:ext uri="{D42A27DB-BD31-4B8C-83A1-F6EECF244321}">
                <p14:modId xmlns:p14="http://schemas.microsoft.com/office/powerpoint/2010/main" val="3556148731"/>
              </p:ext>
            </p:extLst>
          </p:nvPr>
        </p:nvGraphicFramePr>
        <p:xfrm>
          <a:off x="776371" y="1360212"/>
          <a:ext cx="7344816" cy="2327135"/>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483872">
                <a:tc>
                  <a:txBody>
                    <a:bodyPr/>
                    <a:lstStyle/>
                    <a:p>
                      <a:r>
                        <a:rPr lang="da-DK" b="1" i="0" dirty="0">
                          <a:latin typeface="Georgia" panose="02040502050405020303" pitchFamily="18" charset="0"/>
                          <a:ea typeface="Helvetica Neue Thin" charset="0"/>
                          <a:cs typeface="Helvetica Neue Thin" charset="0"/>
                        </a:rPr>
                        <a:t>1. semester</a:t>
                      </a:r>
                    </a:p>
                  </a:txBody>
                  <a:tcPr>
                    <a:solidFill>
                      <a:srgbClr val="364F2F"/>
                    </a:solidFill>
                  </a:tcPr>
                </a:tc>
                <a:tc>
                  <a:txBody>
                    <a:bodyPr/>
                    <a:lstStyle/>
                    <a:p>
                      <a:endParaRPr lang="da-DK" sz="1400" b="0" i="0" dirty="0">
                        <a:latin typeface="Georgia" panose="02040502050405020303" pitchFamily="18" charset="0"/>
                        <a:ea typeface="Helvetica Neue Thin" charset="0"/>
                        <a:cs typeface="Helvetica Neue Thin" charset="0"/>
                      </a:endParaRPr>
                    </a:p>
                  </a:txBody>
                  <a:tcPr>
                    <a:solidFill>
                      <a:srgbClr val="364F2F"/>
                    </a:solidFill>
                  </a:tcPr>
                </a:tc>
                <a:extLst>
                  <a:ext uri="{0D108BD9-81ED-4DB2-BD59-A6C34878D82A}">
                    <a16:rowId xmlns:a16="http://schemas.microsoft.com/office/drawing/2014/main" val="10000"/>
                  </a:ext>
                </a:extLst>
              </a:tr>
              <a:tr h="380223">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A</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Kickstart</a:t>
                      </a:r>
                    </a:p>
                  </a:txBody>
                  <a:tcPr>
                    <a:solidFill>
                      <a:schemeClr val="bg1"/>
                    </a:solidFill>
                  </a:tcPr>
                </a:tc>
                <a:extLst>
                  <a:ext uri="{0D108BD9-81ED-4DB2-BD59-A6C34878D82A}">
                    <a16:rowId xmlns:a16="http://schemas.microsoft.com/office/drawing/2014/main" val="10001"/>
                  </a:ext>
                </a:extLst>
              </a:tr>
              <a:tr h="360040">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B</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Team og samarbejde. Personlige styrker</a:t>
                      </a:r>
                    </a:p>
                  </a:txBody>
                  <a:tcPr>
                    <a:solidFill>
                      <a:schemeClr val="accent3"/>
                    </a:solidFill>
                  </a:tcPr>
                </a:tc>
                <a:extLst>
                  <a:ext uri="{0D108BD9-81ED-4DB2-BD59-A6C34878D82A}">
                    <a16:rowId xmlns:a16="http://schemas.microsoft.com/office/drawing/2014/main" val="10002"/>
                  </a:ext>
                </a:extLst>
              </a:tr>
              <a:tr h="354320">
                <a:tc>
                  <a:txBody>
                    <a:bodyPr/>
                    <a:lstStyle/>
                    <a:p>
                      <a:r>
                        <a:rPr lang="da-DK" b="0" i="0" dirty="0">
                          <a:solidFill>
                            <a:schemeClr val="bg1"/>
                          </a:solidFill>
                          <a:latin typeface="Georgia" panose="02040502050405020303" pitchFamily="18" charset="0"/>
                          <a:ea typeface="Helvetica Neue Thin" charset="0"/>
                          <a:cs typeface="Helvetica Neue Thin" charset="0"/>
                        </a:rPr>
                        <a:t>Seminar C</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Formidling og journalistik. Danmarks Medie- og Journalisthøjskole</a:t>
                      </a:r>
                    </a:p>
                  </a:txBody>
                  <a:tcPr>
                    <a:solidFill>
                      <a:schemeClr val="bg1"/>
                    </a:solidFill>
                  </a:tcPr>
                </a:tc>
                <a:extLst>
                  <a:ext uri="{0D108BD9-81ED-4DB2-BD59-A6C34878D82A}">
                    <a16:rowId xmlns:a16="http://schemas.microsoft.com/office/drawing/2014/main" val="10003"/>
                  </a:ext>
                </a:extLst>
              </a:tr>
              <a:tr h="348600">
                <a:tc>
                  <a:txBody>
                    <a:bodyPr/>
                    <a:lstStyle/>
                    <a:p>
                      <a:r>
                        <a:rPr lang="da-DK" b="0" i="0" dirty="0">
                          <a:solidFill>
                            <a:schemeClr val="bg1"/>
                          </a:solidFill>
                          <a:latin typeface="Georgia" panose="02040502050405020303" pitchFamily="18" charset="0"/>
                          <a:ea typeface="Helvetica Neue Thin" charset="0"/>
                          <a:cs typeface="Helvetica Neue Thin" charset="0"/>
                        </a:rPr>
                        <a:t>Seminar D</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Fordybelse. Bygningsingeniør</a:t>
                      </a:r>
                    </a:p>
                  </a:txBody>
                  <a:tcPr>
                    <a:solidFill>
                      <a:schemeClr val="accent3"/>
                    </a:solidFill>
                  </a:tcPr>
                </a:tc>
                <a:extLst>
                  <a:ext uri="{0D108BD9-81ED-4DB2-BD59-A6C34878D82A}">
                    <a16:rowId xmlns:a16="http://schemas.microsoft.com/office/drawing/2014/main" val="10004"/>
                  </a:ext>
                </a:extLst>
              </a:tr>
              <a:tr h="358760">
                <a:tc>
                  <a:txBody>
                    <a:bodyPr/>
                    <a:lstStyle/>
                    <a:p>
                      <a:r>
                        <a:rPr lang="da-DK" b="0" i="0" dirty="0">
                          <a:solidFill>
                            <a:schemeClr val="bg1"/>
                          </a:solidFill>
                          <a:latin typeface="Georgia" panose="02040502050405020303" pitchFamily="18" charset="0"/>
                          <a:ea typeface="Helvetica Neue Thin" charset="0"/>
                          <a:cs typeface="Helvetica Neue Thin" charset="0"/>
                        </a:rPr>
                        <a:t>Valgfri</a:t>
                      </a:r>
                    </a:p>
                  </a:txBody>
                  <a:tcPr>
                    <a:solidFill>
                      <a:srgbClr val="364F2F"/>
                    </a:solidFill>
                  </a:tcPr>
                </a:tc>
                <a:tc>
                  <a:txBody>
                    <a:bodyPr/>
                    <a:lstStyle/>
                    <a:p>
                      <a:r>
                        <a:rPr lang="da-DK" sz="1400" b="0" i="0" dirty="0" err="1">
                          <a:latin typeface="Georgia" panose="02040502050405020303" pitchFamily="18" charset="0"/>
                          <a:ea typeface="Helvetica Neue Thin" charset="0"/>
                          <a:cs typeface="Helvetica Neue Thin" charset="0"/>
                        </a:rPr>
                        <a:t>Sommercamp</a:t>
                      </a:r>
                      <a:endParaRPr lang="da-DK" sz="1400" b="0" i="0" dirty="0">
                        <a:latin typeface="Georgia" panose="02040502050405020303" pitchFamily="18" charset="0"/>
                        <a:ea typeface="Helvetica Neue Thin" charset="0"/>
                        <a:cs typeface="Helvetica Neue Thin" charset="0"/>
                      </a:endParaRPr>
                    </a:p>
                  </a:txBody>
                  <a:tcPr>
                    <a:solidFill>
                      <a:schemeClr val="bg1"/>
                    </a:solidFill>
                  </a:tcPr>
                </a:tc>
                <a:extLst>
                  <a:ext uri="{0D108BD9-81ED-4DB2-BD59-A6C34878D82A}">
                    <a16:rowId xmlns:a16="http://schemas.microsoft.com/office/drawing/2014/main" val="10005"/>
                  </a:ext>
                </a:extLst>
              </a:tr>
            </a:tbl>
          </a:graphicData>
        </a:graphic>
      </p:graphicFrame>
      <p:graphicFrame>
        <p:nvGraphicFramePr>
          <p:cNvPr id="2" name="Tabel 1">
            <a:extLst>
              <a:ext uri="{FF2B5EF4-FFF2-40B4-BE49-F238E27FC236}">
                <a16:creationId xmlns:a16="http://schemas.microsoft.com/office/drawing/2014/main" id="{664899B6-2A99-48E2-8B46-CB92E2FBB54A}"/>
              </a:ext>
            </a:extLst>
          </p:cNvPr>
          <p:cNvGraphicFramePr>
            <a:graphicFrameLocks noGrp="1"/>
          </p:cNvGraphicFramePr>
          <p:nvPr>
            <p:extLst>
              <p:ext uri="{D42A27DB-BD31-4B8C-83A1-F6EECF244321}">
                <p14:modId xmlns:p14="http://schemas.microsoft.com/office/powerpoint/2010/main" val="3009573329"/>
              </p:ext>
            </p:extLst>
          </p:nvPr>
        </p:nvGraphicFramePr>
        <p:xfrm>
          <a:off x="776371" y="3682997"/>
          <a:ext cx="7344816" cy="1748015"/>
        </p:xfrm>
        <a:graphic>
          <a:graphicData uri="http://schemas.openxmlformats.org/drawingml/2006/table">
            <a:tbl>
              <a:tblPr firstRow="1" bandRow="1">
                <a:tableStyleId>{5C22544A-7EE6-4342-B048-85BDC9FD1C3A}</a:tableStyleId>
              </a:tblPr>
              <a:tblGrid>
                <a:gridCol w="1640258">
                  <a:extLst>
                    <a:ext uri="{9D8B030D-6E8A-4147-A177-3AD203B41FA5}">
                      <a16:colId xmlns:a16="http://schemas.microsoft.com/office/drawing/2014/main" val="2995921038"/>
                    </a:ext>
                  </a:extLst>
                </a:gridCol>
                <a:gridCol w="5704558">
                  <a:extLst>
                    <a:ext uri="{9D8B030D-6E8A-4147-A177-3AD203B41FA5}">
                      <a16:colId xmlns:a16="http://schemas.microsoft.com/office/drawing/2014/main" val="1202817423"/>
                    </a:ext>
                  </a:extLst>
                </a:gridCol>
              </a:tblGrid>
              <a:tr h="483872">
                <a:tc>
                  <a:txBody>
                    <a:bodyPr/>
                    <a:lstStyle/>
                    <a:p>
                      <a:r>
                        <a:rPr lang="da-DK" b="1" i="0" dirty="0">
                          <a:latin typeface="Georgia" panose="02040502050405020303" pitchFamily="18" charset="0"/>
                          <a:ea typeface="Helvetica Neue Thin" charset="0"/>
                          <a:cs typeface="Helvetica Neue Thin" charset="0"/>
                        </a:rPr>
                        <a:t>2. semester</a:t>
                      </a:r>
                    </a:p>
                  </a:txBody>
                  <a:tcPr>
                    <a:solidFill>
                      <a:srgbClr val="364F2F"/>
                    </a:solidFill>
                  </a:tcPr>
                </a:tc>
                <a:tc>
                  <a:txBody>
                    <a:bodyPr/>
                    <a:lstStyle/>
                    <a:p>
                      <a:endParaRPr lang="da-DK" sz="1400" b="0" i="0" dirty="0">
                        <a:latin typeface="Georgia" panose="02040502050405020303" pitchFamily="18" charset="0"/>
                        <a:ea typeface="Helvetica Neue Thin" charset="0"/>
                        <a:cs typeface="Helvetica Neue Thin" charset="0"/>
                      </a:endParaRPr>
                    </a:p>
                  </a:txBody>
                  <a:tcPr>
                    <a:solidFill>
                      <a:srgbClr val="364F2F"/>
                    </a:solidFill>
                  </a:tcPr>
                </a:tc>
                <a:extLst>
                  <a:ext uri="{0D108BD9-81ED-4DB2-BD59-A6C34878D82A}">
                    <a16:rowId xmlns:a16="http://schemas.microsoft.com/office/drawing/2014/main" val="2253137262"/>
                  </a:ext>
                </a:extLst>
              </a:tr>
              <a:tr h="380223">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E</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Strategic Design Proces. Forbrug og produktion</a:t>
                      </a:r>
                    </a:p>
                  </a:txBody>
                  <a:tcPr>
                    <a:solidFill>
                      <a:schemeClr val="bg1"/>
                    </a:solidFill>
                  </a:tcPr>
                </a:tc>
                <a:extLst>
                  <a:ext uri="{0D108BD9-81ED-4DB2-BD59-A6C34878D82A}">
                    <a16:rowId xmlns:a16="http://schemas.microsoft.com/office/drawing/2014/main" val="2726579559"/>
                  </a:ext>
                </a:extLst>
              </a:tr>
              <a:tr h="360040">
                <a:tc>
                  <a:txBody>
                    <a:bodyPr/>
                    <a:lstStyle/>
                    <a:p>
                      <a:r>
                        <a:rPr lang="da-DK" b="0" i="0" dirty="0">
                          <a:solidFill>
                            <a:schemeClr val="bg1"/>
                          </a:solidFill>
                          <a:latin typeface="Georgia" panose="02040502050405020303" pitchFamily="18" charset="0"/>
                          <a:ea typeface="Helvetica Neue Thin" charset="0"/>
                          <a:cs typeface="Helvetica Neue Thin" charset="0"/>
                        </a:rPr>
                        <a:t>Seminar F-K</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Fordybelsesseminarer. Aarhus Universitet og VIA University College</a:t>
                      </a:r>
                    </a:p>
                    <a:p>
                      <a:r>
                        <a:rPr lang="da-DK" sz="1400" b="0" i="0" dirty="0">
                          <a:latin typeface="Georgia" panose="02040502050405020303" pitchFamily="18" charset="0"/>
                          <a:ea typeface="Helvetica Neue Thin" charset="0"/>
                          <a:cs typeface="Helvetica Neue Thin" charset="0"/>
                        </a:rPr>
                        <a:t>(Vælg 2 af 5)</a:t>
                      </a:r>
                    </a:p>
                  </a:txBody>
                  <a:tcPr>
                    <a:solidFill>
                      <a:schemeClr val="accent3"/>
                    </a:solidFill>
                  </a:tcPr>
                </a:tc>
                <a:extLst>
                  <a:ext uri="{0D108BD9-81ED-4DB2-BD59-A6C34878D82A}">
                    <a16:rowId xmlns:a16="http://schemas.microsoft.com/office/drawing/2014/main" val="1997696412"/>
                  </a:ext>
                </a:extLst>
              </a:tr>
              <a:tr h="354320">
                <a:tc>
                  <a:txBody>
                    <a:bodyPr/>
                    <a:lstStyle/>
                    <a:p>
                      <a:r>
                        <a:rPr lang="da-DK" b="0" i="0">
                          <a:solidFill>
                            <a:schemeClr val="bg1"/>
                          </a:solidFill>
                          <a:latin typeface="Georgia" panose="02040502050405020303" pitchFamily="18" charset="0"/>
                          <a:ea typeface="Helvetica Neue Thin" charset="0"/>
                          <a:cs typeface="Helvetica Neue Thin" charset="0"/>
                        </a:rPr>
                        <a:t>Seminar L</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Afslutningskonference</a:t>
                      </a:r>
                    </a:p>
                  </a:txBody>
                  <a:tcPr>
                    <a:solidFill>
                      <a:schemeClr val="bg1"/>
                    </a:solidFill>
                  </a:tcPr>
                </a:tc>
                <a:extLst>
                  <a:ext uri="{0D108BD9-81ED-4DB2-BD59-A6C34878D82A}">
                    <a16:rowId xmlns:a16="http://schemas.microsoft.com/office/drawing/2014/main" val="1050180636"/>
                  </a:ext>
                </a:extLst>
              </a:tr>
            </a:tbl>
          </a:graphicData>
        </a:graphic>
      </p:graphicFrame>
      <p:graphicFrame>
        <p:nvGraphicFramePr>
          <p:cNvPr id="5" name="Tabel 4">
            <a:extLst>
              <a:ext uri="{FF2B5EF4-FFF2-40B4-BE49-F238E27FC236}">
                <a16:creationId xmlns:a16="http://schemas.microsoft.com/office/drawing/2014/main" id="{7035BB09-0481-407B-BEA9-7B8FBC73890C}"/>
              </a:ext>
            </a:extLst>
          </p:cNvPr>
          <p:cNvGraphicFramePr>
            <a:graphicFrameLocks noGrp="1"/>
          </p:cNvGraphicFramePr>
          <p:nvPr>
            <p:extLst>
              <p:ext uri="{D42A27DB-BD31-4B8C-83A1-F6EECF244321}">
                <p14:modId xmlns:p14="http://schemas.microsoft.com/office/powerpoint/2010/main" val="3837164748"/>
              </p:ext>
            </p:extLst>
          </p:nvPr>
        </p:nvGraphicFramePr>
        <p:xfrm>
          <a:off x="776371" y="5431012"/>
          <a:ext cx="7344816" cy="365760"/>
        </p:xfrm>
        <a:graphic>
          <a:graphicData uri="http://schemas.openxmlformats.org/drawingml/2006/table">
            <a:tbl>
              <a:tblPr firstRow="1" bandRow="1">
                <a:tableStyleId>{5C22544A-7EE6-4342-B048-85BDC9FD1C3A}</a:tableStyleId>
              </a:tblPr>
              <a:tblGrid>
                <a:gridCol w="1640258">
                  <a:extLst>
                    <a:ext uri="{9D8B030D-6E8A-4147-A177-3AD203B41FA5}">
                      <a16:colId xmlns:a16="http://schemas.microsoft.com/office/drawing/2014/main" val="1891112509"/>
                    </a:ext>
                  </a:extLst>
                </a:gridCol>
                <a:gridCol w="5704558">
                  <a:extLst>
                    <a:ext uri="{9D8B030D-6E8A-4147-A177-3AD203B41FA5}">
                      <a16:colId xmlns:a16="http://schemas.microsoft.com/office/drawing/2014/main" val="3483380109"/>
                    </a:ext>
                  </a:extLst>
                </a:gridCol>
              </a:tblGrid>
              <a:tr h="172301">
                <a:tc>
                  <a:txBody>
                    <a:bodyPr/>
                    <a:lstStyle/>
                    <a:p>
                      <a:r>
                        <a:rPr lang="da-DK" b="1" i="0" dirty="0">
                          <a:latin typeface="Georgia" panose="02040502050405020303" pitchFamily="18" charset="0"/>
                          <a:ea typeface="Helvetica Neue Thin" charset="0"/>
                          <a:cs typeface="Helvetica Neue Thin" charset="0"/>
                        </a:rPr>
                        <a:t>3. Semester</a:t>
                      </a:r>
                    </a:p>
                  </a:txBody>
                  <a:tcPr>
                    <a:solidFill>
                      <a:srgbClr val="364F2F"/>
                    </a:solidFill>
                  </a:tcPr>
                </a:tc>
                <a:tc>
                  <a:txBody>
                    <a:bodyPr/>
                    <a:lstStyle/>
                    <a:p>
                      <a:endParaRPr lang="da-DK" sz="1400" b="0" i="0" dirty="0">
                        <a:latin typeface="Georgia" panose="02040502050405020303" pitchFamily="18" charset="0"/>
                        <a:ea typeface="Helvetica Neue Thin" charset="0"/>
                        <a:cs typeface="Helvetica Neue Thin" charset="0"/>
                      </a:endParaRPr>
                    </a:p>
                  </a:txBody>
                  <a:tcPr>
                    <a:solidFill>
                      <a:srgbClr val="364F2F"/>
                    </a:solidFill>
                  </a:tcPr>
                </a:tc>
                <a:extLst>
                  <a:ext uri="{0D108BD9-81ED-4DB2-BD59-A6C34878D82A}">
                    <a16:rowId xmlns:a16="http://schemas.microsoft.com/office/drawing/2014/main" val="3962097530"/>
                  </a:ext>
                </a:extLst>
              </a:tr>
            </a:tbl>
          </a:graphicData>
        </a:graphic>
      </p:graphicFrame>
      <p:graphicFrame>
        <p:nvGraphicFramePr>
          <p:cNvPr id="6" name="Tabel 5">
            <a:extLst>
              <a:ext uri="{FF2B5EF4-FFF2-40B4-BE49-F238E27FC236}">
                <a16:creationId xmlns:a16="http://schemas.microsoft.com/office/drawing/2014/main" id="{C7C7D0FB-B8EE-4B77-917B-4CA856A5EBF6}"/>
              </a:ext>
            </a:extLst>
          </p:cNvPr>
          <p:cNvGraphicFramePr>
            <a:graphicFrameLocks noGrp="1"/>
          </p:cNvGraphicFramePr>
          <p:nvPr>
            <p:extLst>
              <p:ext uri="{D42A27DB-BD31-4B8C-83A1-F6EECF244321}">
                <p14:modId xmlns:p14="http://schemas.microsoft.com/office/powerpoint/2010/main" val="2434063322"/>
              </p:ext>
            </p:extLst>
          </p:nvPr>
        </p:nvGraphicFramePr>
        <p:xfrm>
          <a:off x="776371" y="5767162"/>
          <a:ext cx="7344816" cy="380223"/>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1455222859"/>
                    </a:ext>
                  </a:extLst>
                </a:gridCol>
                <a:gridCol w="5688632">
                  <a:extLst>
                    <a:ext uri="{9D8B030D-6E8A-4147-A177-3AD203B41FA5}">
                      <a16:colId xmlns:a16="http://schemas.microsoft.com/office/drawing/2014/main" val="4054671072"/>
                    </a:ext>
                  </a:extLst>
                </a:gridCol>
              </a:tblGrid>
              <a:tr h="380223">
                <a:tc>
                  <a:txBody>
                    <a:bodyPr/>
                    <a:lstStyle/>
                    <a:p>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solidFill>
                            <a:schemeClr val="tx1"/>
                          </a:solidFill>
                          <a:latin typeface="Georgia" panose="02040502050405020303" pitchFamily="18" charset="0"/>
                          <a:ea typeface="Helvetica Neue Thin" charset="0"/>
                          <a:cs typeface="Helvetica Neue Thin" charset="0"/>
                        </a:rPr>
                        <a:t>Diplomoverrækkelse</a:t>
                      </a:r>
                      <a:endParaRPr lang="da-DK" sz="1400" b="0" i="0" dirty="0">
                        <a:latin typeface="Georgia" panose="02040502050405020303" pitchFamily="18" charset="0"/>
                        <a:ea typeface="Helvetica Neue Thin" charset="0"/>
                        <a:cs typeface="Helvetica Neue Thin" charset="0"/>
                      </a:endParaRPr>
                    </a:p>
                  </a:txBody>
                  <a:tcPr>
                    <a:solidFill>
                      <a:schemeClr val="bg1"/>
                    </a:solidFill>
                  </a:tcPr>
                </a:tc>
                <a:extLst>
                  <a:ext uri="{0D108BD9-81ED-4DB2-BD59-A6C34878D82A}">
                    <a16:rowId xmlns:a16="http://schemas.microsoft.com/office/drawing/2014/main" val="2284434166"/>
                  </a:ext>
                </a:extLst>
              </a:tr>
            </a:tbl>
          </a:graphicData>
        </a:graphic>
      </p:graphicFrame>
    </p:spTree>
    <p:extLst>
      <p:ext uri="{BB962C8B-B14F-4D97-AF65-F5344CB8AC3E}">
        <p14:creationId xmlns:p14="http://schemas.microsoft.com/office/powerpoint/2010/main" val="175734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Valgfrie aktiviteter</a:t>
            </a:r>
          </a:p>
        </p:txBody>
      </p:sp>
      <p:sp>
        <p:nvSpPr>
          <p:cNvPr id="2" name="Rektangel 1"/>
          <p:cNvSpPr/>
          <p:nvPr/>
        </p:nvSpPr>
        <p:spPr>
          <a:xfrm>
            <a:off x="599089" y="1675810"/>
            <a:ext cx="4572000" cy="3416320"/>
          </a:xfrm>
          <a:prstGeom prst="rect">
            <a:avLst/>
          </a:prstGeom>
        </p:spPr>
        <p:txBody>
          <a:bodyPr>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Flere foredrag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err="1">
                <a:latin typeface="Georgia" panose="02040502050405020303" pitchFamily="18" charset="0"/>
                <a:ea typeface="Helvetica Neue Thin" charset="0"/>
                <a:cs typeface="Helvetica Neue Thin" charset="0"/>
              </a:rPr>
              <a:t>Sommercamp</a:t>
            </a:r>
            <a:endParaRPr lang="da-DK" dirty="0">
              <a:latin typeface="Georgia" panose="02040502050405020303" pitchFamily="18" charset="0"/>
              <a:ea typeface="Helvetica Neue Thin" charset="0"/>
              <a:cs typeface="Helvetica Neue Thin" charset="0"/>
            </a:endParaRP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Workshops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Forskningsprojekter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Teaterbesøg og kulturarrangementer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Virksomhedsbesøg</a:t>
            </a:r>
          </a:p>
          <a:p>
            <a:endParaRPr lang="da-DK" dirty="0">
              <a:latin typeface="Georgia" panose="02040502050405020303" pitchFamily="18" charset="0"/>
              <a:ea typeface="Helvetica Neue Thin" charset="0"/>
              <a:cs typeface="Helvetica Neue Thin" charset="0"/>
            </a:endParaRPr>
          </a:p>
        </p:txBody>
      </p:sp>
    </p:spTree>
    <p:extLst>
      <p:ext uri="{BB962C8B-B14F-4D97-AF65-F5344CB8AC3E}">
        <p14:creationId xmlns:p14="http://schemas.microsoft.com/office/powerpoint/2010/main" val="13146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2" name="Billede 1"/>
          <p:cNvPicPr>
            <a:picLocks noChangeAspect="1"/>
          </p:cNvPicPr>
          <p:nvPr/>
        </p:nvPicPr>
        <p:blipFill rotWithShape="1">
          <a:blip r:embed="rId3"/>
          <a:srcRect b="14955"/>
          <a:stretch/>
        </p:blipFill>
        <p:spPr>
          <a:xfrm>
            <a:off x="0" y="1284490"/>
            <a:ext cx="9158400" cy="5192510"/>
          </a:xfrm>
          <a:prstGeom prst="rect">
            <a:avLst/>
          </a:prstGeom>
        </p:spPr>
      </p:pic>
      <p:sp>
        <p:nvSpPr>
          <p:cNvPr id="12" name="Rektangel 11"/>
          <p:cNvSpPr/>
          <p:nvPr/>
        </p:nvSpPr>
        <p:spPr>
          <a:xfrm>
            <a:off x="5066522" y="4105081"/>
            <a:ext cx="4077478" cy="2400636"/>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5225143" y="4105081"/>
            <a:ext cx="3840293" cy="1815882"/>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Akademisk og uddannelsesmæssig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overblik over uddannelsernes praksisorienterede og videnskabelige tilgange, så du kan begå dig i uddannelsesorienterede sammenhænge</a:t>
            </a:r>
          </a:p>
        </p:txBody>
      </p:sp>
    </p:spTree>
    <p:extLst>
      <p:ext uri="{BB962C8B-B14F-4D97-AF65-F5344CB8AC3E}">
        <p14:creationId xmlns:p14="http://schemas.microsoft.com/office/powerpoint/2010/main" val="826929190"/>
      </p:ext>
    </p:extLst>
  </p:cSld>
  <p:clrMapOvr>
    <a:masterClrMapping/>
  </p:clrMapOvr>
</p:sld>
</file>

<file path=ppt/theme/theme1.xml><?xml version="1.0" encoding="utf-8"?>
<a:theme xmlns:a="http://schemas.openxmlformats.org/drawingml/2006/main" name="Kontortema">
  <a:themeElements>
    <a:clrScheme name="Kontor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B0201B380B83F4282FAE866797005E2" ma:contentTypeVersion="8" ma:contentTypeDescription="Opret et nyt dokument." ma:contentTypeScope="" ma:versionID="d448602f47dcf1f9c09db5b022e16bf9">
  <xsd:schema xmlns:xsd="http://www.w3.org/2001/XMLSchema" xmlns:xs="http://www.w3.org/2001/XMLSchema" xmlns:p="http://schemas.microsoft.com/office/2006/metadata/properties" xmlns:ns3="446796f8-1b4e-4cd5-a99e-2a3f5ffb55ea" targetNamespace="http://schemas.microsoft.com/office/2006/metadata/properties" ma:root="true" ma:fieldsID="c5c17adae3cde41483bc73171a31fad3" ns3:_="">
    <xsd:import namespace="446796f8-1b4e-4cd5-a99e-2a3f5ffb55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796f8-1b4e-4cd5-a99e-2a3f5ffb5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0CBCFF-9AEE-4066-AD38-F7AF9BD2BAC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C03D158-7766-4658-ABFC-708449C87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796f8-1b4e-4cd5-a99e-2a3f5ffb55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AFBE69-DBAA-4223-8F42-5E40995A38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9160</TotalTime>
  <Words>716</Words>
  <Application>Microsoft Office PowerPoint</Application>
  <PresentationFormat>Skærmshow (4:3)</PresentationFormat>
  <Paragraphs>148</Paragraphs>
  <Slides>16</Slides>
  <Notes>16</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16</vt:i4>
      </vt:variant>
    </vt:vector>
  </HeadingPairs>
  <TitlesOfParts>
    <vt:vector size="22" baseType="lpstr">
      <vt:lpstr>Arial</vt:lpstr>
      <vt:lpstr>Calibri</vt:lpstr>
      <vt:lpstr>Calibri Light</vt:lpstr>
      <vt:lpstr>Georgia</vt:lpstr>
      <vt:lpstr>Rasa</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svend thorhauge</dc:creator>
  <cp:lastModifiedBy>atu midt (vgatumidt | VG)</cp:lastModifiedBy>
  <cp:revision>99</cp:revision>
  <cp:lastPrinted>2017-08-23T12:18:51Z</cp:lastPrinted>
  <dcterms:created xsi:type="dcterms:W3CDTF">2017-04-02T19:21:43Z</dcterms:created>
  <dcterms:modified xsi:type="dcterms:W3CDTF">2024-01-25T10:14:44Z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0x010100BB0201B380B83F4282FAE866797005E2</vt:lpwstr>
  </property>
</Properties>
</file>