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7" r:id="rId5"/>
    <p:sldId id="277" r:id="rId6"/>
    <p:sldId id="334" r:id="rId7"/>
    <p:sldId id="329" r:id="rId8"/>
    <p:sldId id="330" r:id="rId9"/>
    <p:sldId id="331" r:id="rId10"/>
    <p:sldId id="332" r:id="rId11"/>
    <p:sldId id="318" r:id="rId12"/>
    <p:sldId id="319" r:id="rId13"/>
    <p:sldId id="320" r:id="rId14"/>
    <p:sldId id="321" r:id="rId15"/>
    <p:sldId id="327" r:id="rId16"/>
    <p:sldId id="328" r:id="rId17"/>
    <p:sldId id="333" r:id="rId18"/>
    <p:sldId id="323" r:id="rId19"/>
    <p:sldId id="324" r:id="rId20"/>
    <p:sldId id="325" r:id="rId21"/>
    <p:sldId id="326" r:id="rId22"/>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beth Rosenørn" initials="LR" lastIdx="1" clrIdx="0"/>
  <p:cmAuthor id="1" name="svend thorhauge" initials="st" lastIdx="1" clrIdx="1">
    <p:extLst>
      <p:ext uri="{19B8F6BF-5375-455C-9EA6-DF929625EA0E}">
        <p15:presenceInfo xmlns:p15="http://schemas.microsoft.com/office/powerpoint/2012/main" userId="5044f3370a9a52f0" providerId="Windows Live"/>
      </p:ext>
    </p:extLst>
  </p:cmAuthor>
  <p:cmAuthor id="2" name="atu midt (vgatumidt | VG)" initials="am(|V" lastIdx="1" clrIdx="2">
    <p:extLst>
      <p:ext uri="{19B8F6BF-5375-455C-9EA6-DF929625EA0E}">
        <p15:presenceInfo xmlns:p15="http://schemas.microsoft.com/office/powerpoint/2012/main" userId="S::vgatumidt@vibygym.dk::2dc27726-d2ef-4e83-a041-5efae653c5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70B"/>
    <a:srgbClr val="4BA425"/>
    <a:srgbClr val="54B046"/>
    <a:srgbClr val="75B208"/>
    <a:srgbClr val="529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4C46D-FAA5-4D5D-8671-9883EC039C0F}" v="8" dt="2025-12-10T11:54:21.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p:restoredTop sz="83427" autoAdjust="0"/>
  </p:normalViewPr>
  <p:slideViewPr>
    <p:cSldViewPr snapToGrid="0" snapToObjects="1">
      <p:cViewPr varScale="1">
        <p:scale>
          <a:sx n="79" d="100"/>
          <a:sy n="79" d="100"/>
        </p:scale>
        <p:origin x="96" y="12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 midt (vgatumidt | VG)" userId="4ff91417-638c-4329-9ddd-eebc34c08277" providerId="ADAL" clId="{CA4C2D86-FD8E-4732-A7B3-CF313C73B8FF}"/>
    <pc:docChg chg="modSld">
      <pc:chgData name="atu midt (vgatumidt | VG)" userId="4ff91417-638c-4329-9ddd-eebc34c08277" providerId="ADAL" clId="{CA4C2D86-FD8E-4732-A7B3-CF313C73B8FF}" dt="2025-12-10T11:54:21.162" v="7"/>
      <pc:docMkLst>
        <pc:docMk/>
      </pc:docMkLst>
      <pc:sldChg chg="setBg">
        <pc:chgData name="atu midt (vgatumidt | VG)" userId="4ff91417-638c-4329-9ddd-eebc34c08277" providerId="ADAL" clId="{CA4C2D86-FD8E-4732-A7B3-CF313C73B8FF}" dt="2025-12-10T11:52:48.974" v="0"/>
        <pc:sldMkLst>
          <pc:docMk/>
          <pc:sldMk cId="1205076712" sldId="257"/>
        </pc:sldMkLst>
      </pc:sldChg>
      <pc:sldChg chg="setBg">
        <pc:chgData name="atu midt (vgatumidt | VG)" userId="4ff91417-638c-4329-9ddd-eebc34c08277" providerId="ADAL" clId="{CA4C2D86-FD8E-4732-A7B3-CF313C73B8FF}" dt="2025-12-10T11:52:58.228" v="1"/>
        <pc:sldMkLst>
          <pc:docMk/>
          <pc:sldMk cId="1409617780" sldId="277"/>
        </pc:sldMkLst>
      </pc:sldChg>
      <pc:sldChg chg="setBg">
        <pc:chgData name="atu midt (vgatumidt | VG)" userId="4ff91417-638c-4329-9ddd-eebc34c08277" providerId="ADAL" clId="{CA4C2D86-FD8E-4732-A7B3-CF313C73B8FF}" dt="2025-12-10T11:53:23.005" v="3"/>
        <pc:sldMkLst>
          <pc:docMk/>
          <pc:sldMk cId="131469357" sldId="318"/>
        </pc:sldMkLst>
      </pc:sldChg>
      <pc:sldChg chg="setBg">
        <pc:chgData name="atu midt (vgatumidt | VG)" userId="4ff91417-638c-4329-9ddd-eebc34c08277" providerId="ADAL" clId="{CA4C2D86-FD8E-4732-A7B3-CF313C73B8FF}" dt="2025-12-10T11:53:30.413" v="4"/>
        <pc:sldMkLst>
          <pc:docMk/>
          <pc:sldMk cId="1957210523" sldId="319"/>
        </pc:sldMkLst>
      </pc:sldChg>
      <pc:sldChg chg="setBg">
        <pc:chgData name="atu midt (vgatumidt | VG)" userId="4ff91417-638c-4329-9ddd-eebc34c08277" providerId="ADAL" clId="{CA4C2D86-FD8E-4732-A7B3-CF313C73B8FF}" dt="2025-12-10T11:53:35.047" v="5"/>
        <pc:sldMkLst>
          <pc:docMk/>
          <pc:sldMk cId="2945256974" sldId="320"/>
        </pc:sldMkLst>
      </pc:sldChg>
      <pc:sldChg chg="setBg">
        <pc:chgData name="atu midt (vgatumidt | VG)" userId="4ff91417-638c-4329-9ddd-eebc34c08277" providerId="ADAL" clId="{CA4C2D86-FD8E-4732-A7B3-CF313C73B8FF}" dt="2025-12-10T11:53:41.185" v="6"/>
        <pc:sldMkLst>
          <pc:docMk/>
          <pc:sldMk cId="1282761347" sldId="321"/>
        </pc:sldMkLst>
      </pc:sldChg>
      <pc:sldChg chg="setBg">
        <pc:chgData name="atu midt (vgatumidt | VG)" userId="4ff91417-638c-4329-9ddd-eebc34c08277" providerId="ADAL" clId="{CA4C2D86-FD8E-4732-A7B3-CF313C73B8FF}" dt="2025-12-10T11:54:21.162" v="7"/>
        <pc:sldMkLst>
          <pc:docMk/>
          <pc:sldMk cId="372398070" sldId="332"/>
        </pc:sldMkLst>
      </pc:sldChg>
      <pc:sldChg chg="setBg">
        <pc:chgData name="atu midt (vgatumidt | VG)" userId="4ff91417-638c-4329-9ddd-eebc34c08277" providerId="ADAL" clId="{CA4C2D86-FD8E-4732-A7B3-CF313C73B8FF}" dt="2025-12-10T11:53:06.008" v="2"/>
        <pc:sldMkLst>
          <pc:docMk/>
          <pc:sldMk cId="1635438395" sldId="3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644B6-2AA8-B54B-9CD0-648A32C6E7B6}" type="datetimeFigureOut">
              <a:rPr lang="da-DK" smtClean="0"/>
              <a:t>10-12-2025</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BBB0D-1F06-4A4E-A52B-63B3A661F301}" type="slidenum">
              <a:rPr lang="da-DK" smtClean="0"/>
              <a:t>‹nr.›</a:t>
            </a:fld>
            <a:endParaRPr lang="da-DK"/>
          </a:p>
        </p:txBody>
      </p:sp>
    </p:spTree>
    <p:extLst>
      <p:ext uri="{BB962C8B-B14F-4D97-AF65-F5344CB8AC3E}">
        <p14:creationId xmlns:p14="http://schemas.microsoft.com/office/powerpoint/2010/main" val="118353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a:t>
            </a:fld>
            <a:endParaRPr lang="da-DK"/>
          </a:p>
        </p:txBody>
      </p:sp>
    </p:spTree>
    <p:extLst>
      <p:ext uri="{BB962C8B-B14F-4D97-AF65-F5344CB8AC3E}">
        <p14:creationId xmlns:p14="http://schemas.microsoft.com/office/powerpoint/2010/main" val="120384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10</a:t>
            </a:fld>
            <a:endParaRPr lang="da-DK"/>
          </a:p>
        </p:txBody>
      </p:sp>
    </p:spTree>
    <p:extLst>
      <p:ext uri="{BB962C8B-B14F-4D97-AF65-F5344CB8AC3E}">
        <p14:creationId xmlns:p14="http://schemas.microsoft.com/office/powerpoint/2010/main" val="379476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11</a:t>
            </a:fld>
            <a:endParaRPr lang="da-DK"/>
          </a:p>
        </p:txBody>
      </p:sp>
    </p:spTree>
    <p:extLst>
      <p:ext uri="{BB962C8B-B14F-4D97-AF65-F5344CB8AC3E}">
        <p14:creationId xmlns:p14="http://schemas.microsoft.com/office/powerpoint/2010/main" val="254832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12</a:t>
            </a:fld>
            <a:endParaRPr lang="da-DK" dirty="0"/>
          </a:p>
        </p:txBody>
      </p:sp>
    </p:spTree>
    <p:extLst>
      <p:ext uri="{BB962C8B-B14F-4D97-AF65-F5344CB8AC3E}">
        <p14:creationId xmlns:p14="http://schemas.microsoft.com/office/powerpoint/2010/main" val="1371923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13</a:t>
            </a:fld>
            <a:endParaRPr lang="da-DK" dirty="0"/>
          </a:p>
        </p:txBody>
      </p:sp>
    </p:spTree>
    <p:extLst>
      <p:ext uri="{BB962C8B-B14F-4D97-AF65-F5344CB8AC3E}">
        <p14:creationId xmlns:p14="http://schemas.microsoft.com/office/powerpoint/2010/main" val="143501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14</a:t>
            </a:fld>
            <a:endParaRPr lang="da-DK" dirty="0"/>
          </a:p>
        </p:txBody>
      </p:sp>
    </p:spTree>
    <p:extLst>
      <p:ext uri="{BB962C8B-B14F-4D97-AF65-F5344CB8AC3E}">
        <p14:creationId xmlns:p14="http://schemas.microsoft.com/office/powerpoint/2010/main" val="389869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15</a:t>
            </a:fld>
            <a:endParaRPr lang="da-DK"/>
          </a:p>
        </p:txBody>
      </p:sp>
    </p:spTree>
    <p:extLst>
      <p:ext uri="{BB962C8B-B14F-4D97-AF65-F5344CB8AC3E}">
        <p14:creationId xmlns:p14="http://schemas.microsoft.com/office/powerpoint/2010/main" val="158399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16</a:t>
            </a:fld>
            <a:endParaRPr lang="da-DK"/>
          </a:p>
        </p:txBody>
      </p:sp>
    </p:spTree>
    <p:extLst>
      <p:ext uri="{BB962C8B-B14F-4D97-AF65-F5344CB8AC3E}">
        <p14:creationId xmlns:p14="http://schemas.microsoft.com/office/powerpoint/2010/main" val="1239003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17</a:t>
            </a:fld>
            <a:endParaRPr lang="da-DK"/>
          </a:p>
        </p:txBody>
      </p:sp>
    </p:spTree>
    <p:extLst>
      <p:ext uri="{BB962C8B-B14F-4D97-AF65-F5344CB8AC3E}">
        <p14:creationId xmlns:p14="http://schemas.microsoft.com/office/powerpoint/2010/main" val="2108759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18</a:t>
            </a:fld>
            <a:endParaRPr lang="da-DK"/>
          </a:p>
        </p:txBody>
      </p:sp>
    </p:spTree>
    <p:extLst>
      <p:ext uri="{BB962C8B-B14F-4D97-AF65-F5344CB8AC3E}">
        <p14:creationId xmlns:p14="http://schemas.microsoft.com/office/powerpoint/2010/main" val="54160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2</a:t>
            </a:fld>
            <a:endParaRPr lang="da-DK"/>
          </a:p>
        </p:txBody>
      </p:sp>
    </p:spTree>
    <p:extLst>
      <p:ext uri="{BB962C8B-B14F-4D97-AF65-F5344CB8AC3E}">
        <p14:creationId xmlns:p14="http://schemas.microsoft.com/office/powerpoint/2010/main" val="52047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9BC9-C915-B3F9-F480-4E7E680ACA2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0943F58-C953-4481-128C-D9F63FCD073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430069-6C2C-8D89-AA34-D658D43DC0AB}"/>
              </a:ext>
            </a:extLst>
          </p:cNvPr>
          <p:cNvSpPr>
            <a:spLocks noGrp="1"/>
          </p:cNvSpPr>
          <p:nvPr>
            <p:ph type="body" idx="1"/>
          </p:nvPr>
        </p:nvSpPr>
        <p:spPr/>
        <p:txBody>
          <a:bodyPr/>
          <a:lstStyle/>
          <a:p>
            <a:r>
              <a:rPr lang="da-DK" sz="1200" kern="1200" dirty="0">
                <a:solidFill>
                  <a:schemeClr val="tx1"/>
                </a:solidFill>
                <a:effectLst/>
                <a:latin typeface="+mn-lt"/>
                <a:ea typeface="+mn-ea"/>
                <a:cs typeface="+mn-cs"/>
              </a:rPr>
              <a:t>Billedet er et link til filmen, så du kan trykke på billedet med musen, så åbner et nyt vindue og filmen </a:t>
            </a:r>
            <a:r>
              <a:rPr lang="da-DK" sz="1200" kern="1200">
                <a:solidFill>
                  <a:schemeClr val="tx1"/>
                </a:solidFill>
                <a:effectLst/>
                <a:latin typeface="+mn-lt"/>
                <a:ea typeface="+mn-ea"/>
                <a:cs typeface="+mn-cs"/>
              </a:rPr>
              <a:t>kan startes</a:t>
            </a:r>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977623F1-47F2-9EF7-3A32-44C519CB1FCA}"/>
              </a:ext>
            </a:extLst>
          </p:cNvPr>
          <p:cNvSpPr>
            <a:spLocks noGrp="1"/>
          </p:cNvSpPr>
          <p:nvPr>
            <p:ph type="sldNum" sz="quarter" idx="10"/>
          </p:nvPr>
        </p:nvSpPr>
        <p:spPr/>
        <p:txBody>
          <a:bodyPr/>
          <a:lstStyle/>
          <a:p>
            <a:fld id="{970BBB0D-1F06-4A4E-A52B-63B3A661F301}" type="slidenum">
              <a:rPr lang="da-DK" smtClean="0"/>
              <a:t>3</a:t>
            </a:fld>
            <a:endParaRPr lang="da-DK"/>
          </a:p>
        </p:txBody>
      </p:sp>
    </p:spTree>
    <p:extLst>
      <p:ext uri="{BB962C8B-B14F-4D97-AF65-F5344CB8AC3E}">
        <p14:creationId xmlns:p14="http://schemas.microsoft.com/office/powerpoint/2010/main" val="396976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4</a:t>
            </a:fld>
            <a:endParaRPr lang="da-DK"/>
          </a:p>
        </p:txBody>
      </p:sp>
    </p:spTree>
    <p:extLst>
      <p:ext uri="{BB962C8B-B14F-4D97-AF65-F5344CB8AC3E}">
        <p14:creationId xmlns:p14="http://schemas.microsoft.com/office/powerpoint/2010/main" val="85109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5</a:t>
            </a:fld>
            <a:endParaRPr lang="da-DK"/>
          </a:p>
        </p:txBody>
      </p:sp>
    </p:spTree>
    <p:extLst>
      <p:ext uri="{BB962C8B-B14F-4D97-AF65-F5344CB8AC3E}">
        <p14:creationId xmlns:p14="http://schemas.microsoft.com/office/powerpoint/2010/main" val="159833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6</a:t>
            </a:fld>
            <a:endParaRPr lang="da-DK"/>
          </a:p>
        </p:txBody>
      </p:sp>
    </p:spTree>
    <p:extLst>
      <p:ext uri="{BB962C8B-B14F-4D97-AF65-F5344CB8AC3E}">
        <p14:creationId xmlns:p14="http://schemas.microsoft.com/office/powerpoint/2010/main" val="139151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2F98-3D7D-123A-07F7-3FA3214E4F4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DD3CB2-BCCC-573B-8660-CE9D15B0A35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8FEE5D0-9852-2DA3-E668-80F2EDA027CF}"/>
              </a:ext>
            </a:extLst>
          </p:cNvPr>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CBA02DAB-DE48-B4E4-E570-62767146619A}"/>
              </a:ext>
            </a:extLst>
          </p:cNvPr>
          <p:cNvSpPr>
            <a:spLocks noGrp="1"/>
          </p:cNvSpPr>
          <p:nvPr>
            <p:ph type="sldNum" sz="quarter" idx="10"/>
          </p:nvPr>
        </p:nvSpPr>
        <p:spPr/>
        <p:txBody>
          <a:bodyPr/>
          <a:lstStyle/>
          <a:p>
            <a:fld id="{970BBB0D-1F06-4A4E-A52B-63B3A661F301}" type="slidenum">
              <a:rPr lang="da-DK" smtClean="0"/>
              <a:t>7</a:t>
            </a:fld>
            <a:endParaRPr lang="da-DK" dirty="0"/>
          </a:p>
        </p:txBody>
      </p:sp>
    </p:spTree>
    <p:extLst>
      <p:ext uri="{BB962C8B-B14F-4D97-AF65-F5344CB8AC3E}">
        <p14:creationId xmlns:p14="http://schemas.microsoft.com/office/powerpoint/2010/main" val="359825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8</a:t>
            </a:fld>
            <a:endParaRPr lang="da-DK"/>
          </a:p>
        </p:txBody>
      </p:sp>
    </p:spTree>
    <p:extLst>
      <p:ext uri="{BB962C8B-B14F-4D97-AF65-F5344CB8AC3E}">
        <p14:creationId xmlns:p14="http://schemas.microsoft.com/office/powerpoint/2010/main" val="199229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9</a:t>
            </a:fld>
            <a:endParaRPr lang="da-DK"/>
          </a:p>
        </p:txBody>
      </p:sp>
    </p:spTree>
    <p:extLst>
      <p:ext uri="{BB962C8B-B14F-4D97-AF65-F5344CB8AC3E}">
        <p14:creationId xmlns:p14="http://schemas.microsoft.com/office/powerpoint/2010/main" val="225717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DEF4151-3A68-4741-BCB3-0EBF7BCE81B8}" type="datetimeFigureOut">
              <a:rPr lang="da-DK" smtClean="0"/>
              <a:t>10-12-2025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DEF4151-3A68-4741-BCB3-0EBF7BCE81B8}" type="datetimeFigureOut">
              <a:rPr lang="da-DK" smtClean="0"/>
              <a:t>10-12-2025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DEF4151-3A68-4741-BCB3-0EBF7BCE81B8}" type="datetimeFigureOut">
              <a:rPr lang="da-DK" smtClean="0"/>
              <a:t>10-12-2025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Date Placeholder 2"/>
          <p:cNvSpPr>
            <a:spLocks noGrp="1"/>
          </p:cNvSpPr>
          <p:nvPr>
            <p:ph type="dt" sz="half" idx="10"/>
          </p:nvPr>
        </p:nvSpPr>
        <p:spPr/>
        <p:txBody>
          <a:bodyPr/>
          <a:lstStyle/>
          <a:p>
            <a:fld id="{0DEF4151-3A68-4741-BCB3-0EBF7BCE81B8}" type="datetimeFigureOut">
              <a:rPr lang="da-DK" smtClean="0"/>
              <a:t>10-12-2025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F4151-3A68-4741-BCB3-0EBF7BCE81B8}" type="datetimeFigureOut">
              <a:rPr lang="da-DK" smtClean="0"/>
              <a:t>10-12-2025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10-12-2025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10-12-2025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F4151-3A68-4741-BCB3-0EBF7BCE81B8}" type="datetimeFigureOut">
              <a:rPr lang="da-DK" smtClean="0"/>
              <a:t>10-12-2025</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20DFA-4ECE-C641-ADEE-1C193DEEAF42}" type="slidenum">
              <a:rPr lang="da-DK" smtClean="0"/>
              <a:t>‹nr.›</a:t>
            </a:fld>
            <a:endParaRPr lang="da-DK"/>
          </a:p>
        </p:txBody>
      </p:sp>
    </p:spTree>
    <p:extLst>
      <p:ext uri="{BB962C8B-B14F-4D97-AF65-F5344CB8AC3E}">
        <p14:creationId xmlns:p14="http://schemas.microsoft.com/office/powerpoint/2010/main" val="169718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watch/?v=4577722231047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0"/>
            <a:ext cx="9144000" cy="5400675"/>
          </a:xfrm>
          <a:prstGeom prst="rect">
            <a:avLst/>
          </a:prstGeom>
        </p:spPr>
      </p:pic>
      <p:pic>
        <p:nvPicPr>
          <p:cNvPr id="5" name="Billede 4"/>
          <p:cNvPicPr>
            <a:picLocks noChangeAspect="1"/>
          </p:cNvPicPr>
          <p:nvPr/>
        </p:nvPicPr>
        <p:blipFill>
          <a:blip r:embed="rId4"/>
          <a:stretch>
            <a:fillRect/>
          </a:stretch>
        </p:blipFill>
        <p:spPr>
          <a:xfrm>
            <a:off x="6154220" y="5905406"/>
            <a:ext cx="2273581" cy="464571"/>
          </a:xfrm>
          <a:prstGeom prst="rect">
            <a:avLst/>
          </a:prstGeom>
        </p:spPr>
      </p:pic>
      <p:sp>
        <p:nvSpPr>
          <p:cNvPr id="2" name="Tekstfelt 1"/>
          <p:cNvSpPr txBox="1"/>
          <p:nvPr/>
        </p:nvSpPr>
        <p:spPr>
          <a:xfrm>
            <a:off x="441498" y="5908312"/>
            <a:ext cx="5608782" cy="461665"/>
          </a:xfrm>
          <a:prstGeom prst="rect">
            <a:avLst/>
          </a:prstGeom>
          <a:noFill/>
        </p:spPr>
        <p:txBody>
          <a:bodyPr wrap="square" rtlCol="0">
            <a:spAutoFit/>
          </a:bodyPr>
          <a:lstStyle/>
          <a:p>
            <a:r>
              <a:rPr lang="da-DK" sz="2400" dirty="0">
                <a:latin typeface="Georgia" panose="02040502050405020303" pitchFamily="18" charset="0"/>
                <a:ea typeface="Helvetica Neue" charset="0"/>
                <a:cs typeface="Helvetica Neue" charset="0"/>
              </a:rPr>
              <a:t>Skal du med på ATU | Midt?</a:t>
            </a:r>
          </a:p>
        </p:txBody>
      </p:sp>
    </p:spTree>
    <p:extLst>
      <p:ext uri="{BB962C8B-B14F-4D97-AF65-F5344CB8AC3E}">
        <p14:creationId xmlns:p14="http://schemas.microsoft.com/office/powerpoint/2010/main" val="120507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En ATU-ansøger er:</a:t>
            </a:r>
          </a:p>
        </p:txBody>
      </p:sp>
      <p:sp>
        <p:nvSpPr>
          <p:cNvPr id="2" name="Rektangel 1"/>
          <p:cNvSpPr/>
          <p:nvPr/>
        </p:nvSpPr>
        <p:spPr>
          <a:xfrm>
            <a:off x="510739" y="1454427"/>
            <a:ext cx="8292985" cy="480131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synes, det er sjovt at lære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Kreative evner og kan lide at bruge sin kritiske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a:t>
            </a:r>
            <a:r>
              <a:rPr lang="da-DK" dirty="0">
                <a:latin typeface="Georgia" panose="02040502050405020303" pitchFamily="18" charset="0"/>
                <a:ea typeface="Helvetica Neue Thin" charset="0"/>
                <a:cs typeface="Helvetica Neue Thin" charset="0"/>
              </a:rPr>
              <a:t>Midts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skolen betaler for deltagelse, og det er en anerkendelse at få muligheden</a:t>
            </a:r>
          </a:p>
          <a:p>
            <a:endParaRPr lang="da-DK" dirty="0">
              <a:latin typeface="Georgia" panose="02040502050405020303" pitchFamily="18" charset="0"/>
              <a:ea typeface="Verdana" pitchFamily="34" charset="0"/>
              <a:cs typeface="Verdana" pitchFamily="34" charset="0"/>
            </a:endParaRPr>
          </a:p>
          <a:p>
            <a:pPr marL="285750" indent="-285750">
              <a:buFont typeface="Arial" pitchFamily="34" charset="0"/>
              <a:buChar char="•"/>
            </a:pPr>
            <a:endParaRPr lang="da-DK" dirty="0">
              <a:latin typeface="Georgia" panose="02040502050405020303" pitchFamily="18" charset="0"/>
              <a:ea typeface="Verdana" pitchFamily="34" charset="0"/>
              <a:cs typeface="Verdana" pitchFamily="34" charset="0"/>
            </a:endParaRPr>
          </a:p>
        </p:txBody>
      </p:sp>
    </p:spTree>
    <p:extLst>
      <p:ext uri="{BB962C8B-B14F-4D97-AF65-F5344CB8AC3E}">
        <p14:creationId xmlns:p14="http://schemas.microsoft.com/office/powerpoint/2010/main" val="294525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Hvordan kommer du med på ATU?</a:t>
            </a:r>
          </a:p>
        </p:txBody>
      </p:sp>
      <p:sp>
        <p:nvSpPr>
          <p:cNvPr id="2" name="Rektangel 1"/>
          <p:cNvSpPr/>
          <p:nvPr/>
        </p:nvSpPr>
        <p:spPr>
          <a:xfrm>
            <a:off x="1040532" y="2230204"/>
            <a:ext cx="7233400" cy="2585323"/>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motiveret ansøgning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Og et kort essay på 200-400 ord om videnskab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dine forældres tilladelse, hvis du er under 18 år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sørger for, at din lærer eller rektor indstiller dig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algn="r"/>
            <a:r>
              <a:rPr lang="da-DK" dirty="0">
                <a:latin typeface="Georgia" panose="02040502050405020303" pitchFamily="18" charset="0"/>
                <a:ea typeface="Helvetica Neue Thin" charset="0"/>
                <a:cs typeface="Helvetica Neue Thin" charset="0"/>
              </a:rPr>
              <a:t>…og spørger på din skole, hvornår de har ansøgningsfrist hos jer </a:t>
            </a:r>
          </a:p>
        </p:txBody>
      </p:sp>
    </p:spTree>
    <p:extLst>
      <p:ext uri="{BB962C8B-B14F-4D97-AF65-F5344CB8AC3E}">
        <p14:creationId xmlns:p14="http://schemas.microsoft.com/office/powerpoint/2010/main" val="128276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Medium" charset="0"/>
              <a:cs typeface="Helvetica Neue Medium"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12" name="Billede 11"/>
          <p:cNvPicPr>
            <a:picLocks noChangeAspect="1"/>
          </p:cNvPicPr>
          <p:nvPr/>
        </p:nvPicPr>
        <p:blipFill rotWithShape="1">
          <a:blip r:embed="rId3"/>
          <a:srcRect t="14683" r="936"/>
          <a:stretch/>
        </p:blipFill>
        <p:spPr>
          <a:xfrm>
            <a:off x="0" y="1279636"/>
            <a:ext cx="9144000" cy="5250110"/>
          </a:xfrm>
          <a:prstGeom prst="rect">
            <a:avLst/>
          </a:prstGeom>
        </p:spPr>
      </p:pic>
      <p:sp>
        <p:nvSpPr>
          <p:cNvPr id="9" name="Rektangel 8"/>
          <p:cNvSpPr/>
          <p:nvPr/>
        </p:nvSpPr>
        <p:spPr>
          <a:xfrm>
            <a:off x="4838699" y="1284490"/>
            <a:ext cx="4305301" cy="525011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5614573" y="2151727"/>
            <a:ext cx="2228760" cy="2554545"/>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”Det er utroligt individuelt, men noget af det, der nok typisk går igen, er evne og iver til at lære nyt af mangen slags. Hurtigt at kunne se sammenkoblinger og en kerne af problemstillinger.”</a:t>
            </a:r>
          </a:p>
        </p:txBody>
      </p:sp>
    </p:spTree>
    <p:extLst>
      <p:ext uri="{BB962C8B-B14F-4D97-AF65-F5344CB8AC3E}">
        <p14:creationId xmlns:p14="http://schemas.microsoft.com/office/powerpoint/2010/main" val="201953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2" name="Billede 1"/>
          <p:cNvPicPr>
            <a:picLocks noChangeAspect="1"/>
          </p:cNvPicPr>
          <p:nvPr/>
        </p:nvPicPr>
        <p:blipFill rotWithShape="1">
          <a:blip r:embed="rId3"/>
          <a:srcRect l="936" b="9502"/>
          <a:stretch/>
        </p:blipFill>
        <p:spPr>
          <a:xfrm>
            <a:off x="0" y="1289119"/>
            <a:ext cx="9144000" cy="5568881"/>
          </a:xfrm>
          <a:prstGeom prst="rect">
            <a:avLst/>
          </a:prstGeom>
        </p:spPr>
      </p:pic>
      <p:sp>
        <p:nvSpPr>
          <p:cNvPr id="9" name="Rektangel 8"/>
          <p:cNvSpPr/>
          <p:nvPr/>
        </p:nvSpPr>
        <p:spPr>
          <a:xfrm>
            <a:off x="0" y="1284489"/>
            <a:ext cx="4305301" cy="5568881"/>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80929" y="1929882"/>
            <a:ext cx="4224372" cy="4278094"/>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Nogle gange var jeg i tvivl, om en ATU elev, var den elev, der turde række hånden mest op i klassen og råbe højest. Andre gange fik jeg fornemmelsen, at det var den elev, der dykkede hovedet ned i bogen, som var meget introvert, men stadig utrolig begavet. Selvfølgelig var der også en del andre typer, men det her var bare for at nævne nogle. Jeg synes, ATU-eleverne var så forskellige, og vi havde også meldt os til ATU af mange forskellige baggrunde, derfor er det svært at sige, hvad en ATU-elevs talent er. Men jeg kan da sige, at en ATU-elev nok har evnen til at dykke ned i meget fagtungt stof efter normal skoletid og stadigvæk blive underholdt og stimuleret af den viden, der blev præsenteret for os </a:t>
            </a:r>
            <a:endParaRPr lang="da-DK" dirty="0">
              <a:solidFill>
                <a:schemeClr val="bg1"/>
              </a:solidFill>
              <a:latin typeface="Georgia" panose="02040502050405020303" pitchFamily="18" charset="0"/>
              <a:ea typeface="Helvetica Neue Light" charset="0"/>
              <a:cs typeface="Helvetica Neue Light" charset="0"/>
            </a:endParaRPr>
          </a:p>
        </p:txBody>
      </p:sp>
    </p:spTree>
    <p:extLst>
      <p:ext uri="{BB962C8B-B14F-4D97-AF65-F5344CB8AC3E}">
        <p14:creationId xmlns:p14="http://schemas.microsoft.com/office/powerpoint/2010/main" val="222155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2" name="Billede 1"/>
          <p:cNvPicPr>
            <a:picLocks noChangeAspect="1"/>
          </p:cNvPicPr>
          <p:nvPr/>
        </p:nvPicPr>
        <p:blipFill rotWithShape="1">
          <a:blip r:embed="rId3"/>
          <a:srcRect b="14955"/>
          <a:stretch/>
        </p:blipFill>
        <p:spPr>
          <a:xfrm>
            <a:off x="0" y="1284490"/>
            <a:ext cx="9158400" cy="5192510"/>
          </a:xfrm>
          <a:prstGeom prst="rect">
            <a:avLst/>
          </a:prstGeom>
        </p:spPr>
      </p:pic>
      <p:sp>
        <p:nvSpPr>
          <p:cNvPr id="12" name="Rektangel 11"/>
          <p:cNvSpPr/>
          <p:nvPr/>
        </p:nvSpPr>
        <p:spPr>
          <a:xfrm>
            <a:off x="5976972" y="3815334"/>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5081"/>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Akademisk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overblik over akademias forskellige felter, discipliner, videnstilgange og fakultære opdelinger og kan begå dig i forskellige akademiske sammenhænge.</a:t>
            </a:r>
          </a:p>
        </p:txBody>
      </p:sp>
    </p:spTree>
    <p:extLst>
      <p:ext uri="{BB962C8B-B14F-4D97-AF65-F5344CB8AC3E}">
        <p14:creationId xmlns:p14="http://schemas.microsoft.com/office/powerpoint/2010/main" val="123345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898" b="15917"/>
          <a:stretch/>
        </p:blipFill>
        <p:spPr>
          <a:xfrm>
            <a:off x="-4780" y="1284977"/>
            <a:ext cx="9144000" cy="5172595"/>
          </a:xfrm>
          <a:prstGeom prst="rect">
            <a:avLst/>
          </a:prstGeom>
        </p:spPr>
      </p:pic>
      <p:sp>
        <p:nvSpPr>
          <p:cNvPr id="12" name="Rektangel 11"/>
          <p:cNvSpPr/>
          <p:nvPr/>
        </p:nvSpPr>
        <p:spPr>
          <a:xfrm>
            <a:off x="5976972" y="3803665"/>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51008"/>
            <a:ext cx="3009900" cy="1815882"/>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Personlig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tillid og kendskab til dit talent og ved, hvad du skal gøre for at motivere og udfordre både dig selv og andre. </a:t>
            </a:r>
          </a:p>
        </p:txBody>
      </p:sp>
    </p:spTree>
    <p:extLst>
      <p:ext uri="{BB962C8B-B14F-4D97-AF65-F5344CB8AC3E}">
        <p14:creationId xmlns:p14="http://schemas.microsoft.com/office/powerpoint/2010/main" val="371019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a:srcRect l="936" t="15174"/>
          <a:stretch/>
        </p:blipFill>
        <p:spPr>
          <a:xfrm>
            <a:off x="0" y="1280677"/>
            <a:ext cx="9144001" cy="5219873"/>
          </a:xfrm>
          <a:prstGeom prst="rect">
            <a:avLst/>
          </a:prstGeom>
        </p:spPr>
      </p:pic>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sp>
        <p:nvSpPr>
          <p:cNvPr id="12" name="Rektangel 11"/>
          <p:cNvSpPr/>
          <p:nvPr/>
        </p:nvSpPr>
        <p:spPr>
          <a:xfrm>
            <a:off x="-1" y="3789166"/>
            <a:ext cx="3368352" cy="2711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3" y="4059608"/>
            <a:ext cx="3196482" cy="2308324"/>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Studiekompetencer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er parat til at tage favntag med et liv som studerende på en lang (eller mellemlang) videregående uddannelse, som tager afsæt i både en </a:t>
            </a:r>
            <a:r>
              <a:rPr lang="da-DK" sz="1600" dirty="0" err="1">
                <a:solidFill>
                  <a:schemeClr val="bg1"/>
                </a:solidFill>
                <a:latin typeface="Georgia" panose="02040502050405020303" pitchFamily="18" charset="0"/>
                <a:ea typeface="Helvetica Neue Light" charset="0"/>
                <a:cs typeface="Helvetica Neue Light" charset="0"/>
              </a:rPr>
              <a:t>prakisorienteret</a:t>
            </a:r>
            <a:r>
              <a:rPr lang="da-DK" sz="1600" dirty="0">
                <a:solidFill>
                  <a:schemeClr val="bg1"/>
                </a:solidFill>
                <a:latin typeface="Georgia" panose="02040502050405020303" pitchFamily="18" charset="0"/>
                <a:ea typeface="Helvetica Neue Light" charset="0"/>
                <a:cs typeface="Helvetica Neue Light" charset="0"/>
              </a:rPr>
              <a:t> tilgang og i analytisk </a:t>
            </a:r>
            <a:r>
              <a:rPr lang="da-DK" sz="1600" dirty="0" err="1">
                <a:solidFill>
                  <a:schemeClr val="bg1"/>
                </a:solidFill>
                <a:latin typeface="Georgia" panose="02040502050405020303" pitchFamily="18" charset="0"/>
                <a:ea typeface="Helvetica Neue Light" charset="0"/>
                <a:cs typeface="Helvetica Neue Light" charset="0"/>
              </a:rPr>
              <a:t>videnskabelse</a:t>
            </a:r>
            <a:r>
              <a:rPr lang="da-DK" sz="1600" dirty="0">
                <a:solidFill>
                  <a:schemeClr val="bg1"/>
                </a:solidFill>
                <a:latin typeface="Georgia" panose="02040502050405020303" pitchFamily="18" charset="0"/>
                <a:ea typeface="Helvetica Neue Light" charset="0"/>
                <a:cs typeface="Helvetica Neue Light" charset="0"/>
              </a:rPr>
              <a:t>. </a:t>
            </a:r>
          </a:p>
        </p:txBody>
      </p:sp>
    </p:spTree>
    <p:extLst>
      <p:ext uri="{BB962C8B-B14F-4D97-AF65-F5344CB8AC3E}">
        <p14:creationId xmlns:p14="http://schemas.microsoft.com/office/powerpoint/2010/main" val="1111316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974" b="15691"/>
          <a:stretch/>
        </p:blipFill>
        <p:spPr>
          <a:xfrm>
            <a:off x="0" y="1286935"/>
            <a:ext cx="9144000" cy="5190065"/>
          </a:xfrm>
          <a:prstGeom prst="rect">
            <a:avLst/>
          </a:prstGeom>
        </p:spPr>
      </p:pic>
      <p:sp>
        <p:nvSpPr>
          <p:cNvPr id="12" name="Rektangel 11"/>
          <p:cNvSpPr/>
          <p:nvPr/>
        </p:nvSpPr>
        <p:spPr>
          <a:xfrm>
            <a:off x="5976972" y="3786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0756"/>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Innovative og kreative 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kan omsætte din viden til konkrete løsninger og dermed være med til at skabe forandring og værdi for dig selv og andre. </a:t>
            </a:r>
          </a:p>
        </p:txBody>
      </p:sp>
    </p:spTree>
    <p:extLst>
      <p:ext uri="{BB962C8B-B14F-4D97-AF65-F5344CB8AC3E}">
        <p14:creationId xmlns:p14="http://schemas.microsoft.com/office/powerpoint/2010/main" val="143118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4" name="Billede 13"/>
          <p:cNvPicPr>
            <a:picLocks noChangeAspect="1"/>
          </p:cNvPicPr>
          <p:nvPr/>
        </p:nvPicPr>
        <p:blipFill rotWithShape="1">
          <a:blip r:embed="rId3"/>
          <a:srcRect l="587" b="15018"/>
          <a:stretch/>
        </p:blipFill>
        <p:spPr>
          <a:xfrm>
            <a:off x="0" y="1286935"/>
            <a:ext cx="9144001" cy="5211065"/>
          </a:xfrm>
          <a:prstGeom prst="rect">
            <a:avLst/>
          </a:prstGeom>
        </p:spPr>
      </p:pic>
      <p:sp>
        <p:nvSpPr>
          <p:cNvPr id="12" name="Rektangel 11"/>
          <p:cNvSpPr/>
          <p:nvPr/>
        </p:nvSpPr>
        <p:spPr>
          <a:xfrm>
            <a:off x="0" y="3807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4" y="3992124"/>
            <a:ext cx="3009900" cy="2308324"/>
          </a:xfrm>
          <a:prstGeom prst="rect">
            <a:avLst/>
          </a:prstGeom>
          <a:noFill/>
        </p:spPr>
        <p:txBody>
          <a:bodyPr wrap="square" rtlCol="0">
            <a:spAutoFit/>
          </a:bodyPr>
          <a:lstStyle/>
          <a:p>
            <a:r>
              <a:rPr lang="da-DK" b="1" dirty="0">
                <a:solidFill>
                  <a:schemeClr val="bg1"/>
                </a:solidFill>
                <a:latin typeface="Georgia" panose="02040502050405020303" pitchFamily="18" charset="0"/>
                <a:ea typeface="Helvetica Neue Light" charset="0"/>
                <a:cs typeface="Helvetica Neue Light" charset="0"/>
              </a:rPr>
              <a:t>Studie- og karriereafklaring</a:t>
            </a:r>
          </a:p>
          <a:p>
            <a:endParaRPr lang="da-DK" dirty="0">
              <a:solidFill>
                <a:schemeClr val="bg1"/>
              </a:solidFill>
              <a:latin typeface="Georgia" panose="02040502050405020303" pitchFamily="18" charset="0"/>
              <a:ea typeface="Helvetica Neue Light" charset="0"/>
              <a:cs typeface="Helvetica Neue Light" charset="0"/>
            </a:endParaRPr>
          </a:p>
          <a:p>
            <a:r>
              <a:rPr lang="da-DK" dirty="0">
                <a:solidFill>
                  <a:schemeClr val="bg1"/>
                </a:solidFill>
                <a:latin typeface="Georgia" panose="02040502050405020303" pitchFamily="18" charset="0"/>
                <a:ea typeface="Helvetica Neue Light" charset="0"/>
                <a:cs typeface="Helvetica Neue Light" charset="0"/>
              </a:rPr>
              <a:t>- så du ved, inden for hvilket felt du har så mange kræfter, at selv ikke den stejleste bakke presser dig ned fra den store klinge.</a:t>
            </a:r>
          </a:p>
        </p:txBody>
      </p:sp>
    </p:spTree>
    <p:extLst>
      <p:ext uri="{BB962C8B-B14F-4D97-AF65-F5344CB8AC3E}">
        <p14:creationId xmlns:p14="http://schemas.microsoft.com/office/powerpoint/2010/main" val="14147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Er Akademiet for Talentfulde Unge noget for dig?</a:t>
            </a:r>
          </a:p>
        </p:txBody>
      </p:sp>
      <p:sp>
        <p:nvSpPr>
          <p:cNvPr id="2" name="Rektangel 1">
            <a:extLst>
              <a:ext uri="{FF2B5EF4-FFF2-40B4-BE49-F238E27FC236}">
                <a16:creationId xmlns:a16="http://schemas.microsoft.com/office/drawing/2014/main" id="{E08C2B84-E943-1FC8-AC82-A913478C5506}"/>
              </a:ext>
            </a:extLst>
          </p:cNvPr>
          <p:cNvSpPr/>
          <p:nvPr/>
        </p:nvSpPr>
        <p:spPr>
          <a:xfrm>
            <a:off x="854715" y="1995503"/>
            <a:ext cx="8218341" cy="4154984"/>
          </a:xfrm>
          <a:prstGeom prst="rect">
            <a:avLst/>
          </a:prstGeom>
        </p:spPr>
        <p:txBody>
          <a:bodyPr wrap="square">
            <a:spAutoFit/>
          </a:bodyPr>
          <a:lstStyle/>
          <a:p>
            <a:r>
              <a:rPr lang="da-DK" sz="2400" dirty="0">
                <a:latin typeface="Georgia" panose="02040502050405020303" pitchFamily="18" charset="0"/>
                <a:ea typeface="Helvetica Neue Thin" charset="0"/>
                <a:cs typeface="Helvetica Neue Thin" charset="0"/>
              </a:rPr>
              <a:t>Er du nysgerrig?</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lære nyt og udfordre dig selv?</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at skabe viden?</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akademisk analyse?</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være med i et entusiastisk fagligt og socialt fællesskab?</a:t>
            </a:r>
          </a:p>
          <a:p>
            <a:endParaRPr lang="da-DK" sz="2400" dirty="0">
              <a:latin typeface="Georgia" panose="02040502050405020303" pitchFamily="18" charset="0"/>
              <a:ea typeface="Rasa" charset="0"/>
              <a:cs typeface="Rasa" charset="0"/>
            </a:endParaRPr>
          </a:p>
        </p:txBody>
      </p:sp>
    </p:spTree>
    <p:extLst>
      <p:ext uri="{BB962C8B-B14F-4D97-AF65-F5344CB8AC3E}">
        <p14:creationId xmlns:p14="http://schemas.microsoft.com/office/powerpoint/2010/main" val="140961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B9883F-6D73-968B-392D-BAFF5AD791A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82334E5-82BC-8D27-B374-53E6AA4C3340}"/>
              </a:ext>
            </a:extLst>
          </p:cNvPr>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F24C3542-AF59-64CC-0663-4E643BE2313B}"/>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641075CE-69F0-824A-293D-29844F6938F4}"/>
              </a:ext>
            </a:extLst>
          </p:cNvPr>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Fællesskabet på ATU | Midt</a:t>
            </a:r>
          </a:p>
        </p:txBody>
      </p:sp>
      <p:pic>
        <p:nvPicPr>
          <p:cNvPr id="6" name="Billede 5">
            <a:hlinkClick r:id="rId3"/>
            <a:extLst>
              <a:ext uri="{FF2B5EF4-FFF2-40B4-BE49-F238E27FC236}">
                <a16:creationId xmlns:a16="http://schemas.microsoft.com/office/drawing/2014/main" id="{520769F8-FB52-1AAD-252E-B4A2F95D78CE}"/>
              </a:ext>
            </a:extLst>
          </p:cNvPr>
          <p:cNvPicPr>
            <a:picLocks noChangeAspect="1"/>
          </p:cNvPicPr>
          <p:nvPr/>
        </p:nvPicPr>
        <p:blipFill>
          <a:blip r:embed="rId4"/>
          <a:stretch>
            <a:fillRect/>
          </a:stretch>
        </p:blipFill>
        <p:spPr>
          <a:xfrm>
            <a:off x="1615923" y="1712205"/>
            <a:ext cx="5912154" cy="3867349"/>
          </a:xfrm>
          <a:prstGeom prst="rect">
            <a:avLst/>
          </a:prstGeom>
        </p:spPr>
      </p:pic>
    </p:spTree>
    <p:extLst>
      <p:ext uri="{BB962C8B-B14F-4D97-AF65-F5344CB8AC3E}">
        <p14:creationId xmlns:p14="http://schemas.microsoft.com/office/powerpoint/2010/main" val="163543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4469"/>
          <a:stretch/>
        </p:blipFill>
        <p:spPr>
          <a:xfrm>
            <a:off x="0" y="1284490"/>
            <a:ext cx="9144000" cy="5213510"/>
          </a:xfrm>
          <a:prstGeom prst="rect">
            <a:avLst/>
          </a:prstGeom>
        </p:spPr>
      </p:pic>
      <p:sp>
        <p:nvSpPr>
          <p:cNvPr id="13" name="Rektangel 12"/>
          <p:cNvSpPr/>
          <p:nvPr/>
        </p:nvSpPr>
        <p:spPr>
          <a:xfrm>
            <a:off x="4911090" y="4411979"/>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5189925" y="4630369"/>
            <a:ext cx="3627503" cy="1569660"/>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”Jeg har været rigtig glad for at være med i ATU både på grund af det faglige, men også fordi det har været skønt at være del af et fællesskab, som giver plads til, at folk gerne vil lære noget.”</a:t>
            </a:r>
          </a:p>
        </p:txBody>
      </p:sp>
    </p:spTree>
    <p:extLst>
      <p:ext uri="{BB962C8B-B14F-4D97-AF65-F5344CB8AC3E}">
        <p14:creationId xmlns:p14="http://schemas.microsoft.com/office/powerpoint/2010/main" val="2013116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9" name="Billede 8"/>
          <p:cNvPicPr>
            <a:picLocks noChangeAspect="1"/>
          </p:cNvPicPr>
          <p:nvPr/>
        </p:nvPicPr>
        <p:blipFill rotWithShape="1">
          <a:blip r:embed="rId3"/>
          <a:srcRect r="898" b="15293"/>
          <a:stretch/>
        </p:blipFill>
        <p:spPr>
          <a:xfrm>
            <a:off x="0" y="1286935"/>
            <a:ext cx="9144000" cy="5211065"/>
          </a:xfrm>
          <a:prstGeom prst="rect">
            <a:avLst/>
          </a:prstGeom>
        </p:spPr>
      </p:pic>
      <p:sp>
        <p:nvSpPr>
          <p:cNvPr id="13" name="Rektangel 12"/>
          <p:cNvSpPr/>
          <p:nvPr/>
        </p:nvSpPr>
        <p:spPr>
          <a:xfrm>
            <a:off x="4333525" y="4502045"/>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4480916" y="4720435"/>
            <a:ext cx="3690478" cy="1323439"/>
          </a:xfrm>
          <a:prstGeom prst="rect">
            <a:avLst/>
          </a:prstGeom>
          <a:noFill/>
        </p:spPr>
        <p:txBody>
          <a:bodyPr wrap="square" rtlCol="0">
            <a:spAutoFit/>
          </a:bodyPr>
          <a:lstStyle/>
          <a:p>
            <a:pPr lvl="0"/>
            <a:r>
              <a:rPr lang="da-DK" sz="1600" dirty="0">
                <a:solidFill>
                  <a:schemeClr val="bg1"/>
                </a:solidFill>
                <a:latin typeface="Georgia" panose="02040502050405020303" pitchFamily="18" charset="0"/>
                <a:ea typeface="Helvetica Neue Light" charset="0"/>
                <a:cs typeface="Helvetica Neue Light" charset="0"/>
              </a:rPr>
              <a:t>” ATU opnår det at kombinere det faglige og det sociale, så det går hånd i hånd. ATU har åbnet verden mere op, og det har givet mig en bedre forståelse af, hvem jeg er.</a:t>
            </a:r>
          </a:p>
        </p:txBody>
      </p:sp>
    </p:spTree>
    <p:extLst>
      <p:ext uri="{BB962C8B-B14F-4D97-AF65-F5344CB8AC3E}">
        <p14:creationId xmlns:p14="http://schemas.microsoft.com/office/powerpoint/2010/main" val="12377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5319" r="936"/>
          <a:stretch/>
        </p:blipFill>
        <p:spPr>
          <a:xfrm>
            <a:off x="0" y="1294898"/>
            <a:ext cx="9144000" cy="5210901"/>
          </a:xfrm>
          <a:prstGeom prst="rect">
            <a:avLst/>
          </a:prstGeom>
        </p:spPr>
      </p:pic>
      <p:sp>
        <p:nvSpPr>
          <p:cNvPr id="13" name="Rektangel 12"/>
          <p:cNvSpPr/>
          <p:nvPr/>
        </p:nvSpPr>
        <p:spPr>
          <a:xfrm>
            <a:off x="1805940" y="4743404"/>
            <a:ext cx="5768340" cy="1754596"/>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2122612" y="4936451"/>
            <a:ext cx="5215448" cy="1600438"/>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ATU er et fællesskab, der har sat præg på vores identitet og givet os en forståelse af, at man aldrig skal gemme sin viden væk, men udforske den og få den til at spire på nye måder igen og igen. ATU har lært os, at viden aldrig er statisk, men hele tiden i bevægelse.</a:t>
            </a:r>
            <a:endParaRPr lang="da-DK" dirty="0">
              <a:solidFill>
                <a:schemeClr val="bg1"/>
              </a:solidFill>
              <a:latin typeface="Georgia" panose="02040502050405020303" pitchFamily="18" charset="0"/>
              <a:ea typeface="Rasa" charset="0"/>
              <a:cs typeface="Rasa" charset="0"/>
            </a:endParaRPr>
          </a:p>
          <a:p>
            <a:endParaRPr lang="da-DK" dirty="0">
              <a:latin typeface="Georgia" panose="02040502050405020303" pitchFamily="18" charset="0"/>
            </a:endParaRPr>
          </a:p>
        </p:txBody>
      </p:sp>
    </p:spTree>
    <p:extLst>
      <p:ext uri="{BB962C8B-B14F-4D97-AF65-F5344CB8AC3E}">
        <p14:creationId xmlns:p14="http://schemas.microsoft.com/office/powerpoint/2010/main" val="83316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6A30C5D-65F2-CC21-6515-82BA8AA553D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45BE9F4-6031-8697-3853-A46C6287B96D}"/>
              </a:ext>
            </a:extLst>
          </p:cNvPr>
          <p:cNvSpPr/>
          <p:nvPr/>
        </p:nvSpPr>
        <p:spPr>
          <a:xfrm>
            <a:off x="0" y="-155510"/>
            <a:ext cx="9144000" cy="1090458"/>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BD0856FC-FBD3-9ED4-6CBC-A22C94E0C658}"/>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CC139BD8-D993-36AB-F07A-7EF4A8C7BAC0}"/>
              </a:ext>
            </a:extLst>
          </p:cNvPr>
          <p:cNvSpPr txBox="1"/>
          <p:nvPr/>
        </p:nvSpPr>
        <p:spPr>
          <a:xfrm>
            <a:off x="671008" y="103951"/>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Sådan ser et forløb på ATU </a:t>
            </a:r>
            <a:r>
              <a:rPr lang="da-DK" sz="2400" i="1" dirty="0">
                <a:solidFill>
                  <a:schemeClr val="bg1"/>
                </a:solidFill>
                <a:latin typeface="Georgia" panose="02040502050405020303" pitchFamily="18" charset="0"/>
                <a:ea typeface="Helvetica Neue" charset="0"/>
                <a:cs typeface="Helvetica Neue" charset="0"/>
              </a:rPr>
              <a:t>| </a:t>
            </a:r>
            <a:r>
              <a:rPr lang="da-DK" sz="2400" dirty="0">
                <a:solidFill>
                  <a:schemeClr val="bg1"/>
                </a:solidFill>
                <a:latin typeface="Georgia" panose="02040502050405020303" pitchFamily="18" charset="0"/>
                <a:ea typeface="Helvetica Neue" charset="0"/>
                <a:cs typeface="Helvetica Neue" charset="0"/>
              </a:rPr>
              <a:t>Midt ud</a:t>
            </a:r>
          </a:p>
        </p:txBody>
      </p:sp>
      <p:graphicFrame>
        <p:nvGraphicFramePr>
          <p:cNvPr id="2" name="Tabel 1">
            <a:extLst>
              <a:ext uri="{FF2B5EF4-FFF2-40B4-BE49-F238E27FC236}">
                <a16:creationId xmlns:a16="http://schemas.microsoft.com/office/drawing/2014/main" id="{C8CA2F65-03F0-4C5C-AC10-0E680B128955}"/>
              </a:ext>
            </a:extLst>
          </p:cNvPr>
          <p:cNvGraphicFramePr>
            <a:graphicFrameLocks noGrp="1"/>
          </p:cNvGraphicFramePr>
          <p:nvPr>
            <p:extLst>
              <p:ext uri="{D42A27DB-BD31-4B8C-83A1-F6EECF244321}">
                <p14:modId xmlns:p14="http://schemas.microsoft.com/office/powerpoint/2010/main" val="3454330933"/>
              </p:ext>
            </p:extLst>
          </p:nvPr>
        </p:nvGraphicFramePr>
        <p:xfrm>
          <a:off x="0" y="1746062"/>
          <a:ext cx="9144000" cy="3940824"/>
        </p:xfrm>
        <a:graphic>
          <a:graphicData uri="http://schemas.openxmlformats.org/drawingml/2006/table">
            <a:tbl>
              <a:tblPr firstRow="1" bandRow="1">
                <a:tableStyleId>{93296810-A885-4BE3-A3E7-6D5BEEA58F35}</a:tableStyleId>
              </a:tblPr>
              <a:tblGrid>
                <a:gridCol w="819397">
                  <a:extLst>
                    <a:ext uri="{9D8B030D-6E8A-4147-A177-3AD203B41FA5}">
                      <a16:colId xmlns:a16="http://schemas.microsoft.com/office/drawing/2014/main" val="2955874253"/>
                    </a:ext>
                  </a:extLst>
                </a:gridCol>
                <a:gridCol w="2879300">
                  <a:extLst>
                    <a:ext uri="{9D8B030D-6E8A-4147-A177-3AD203B41FA5}">
                      <a16:colId xmlns:a16="http://schemas.microsoft.com/office/drawing/2014/main" val="1659271020"/>
                    </a:ext>
                  </a:extLst>
                </a:gridCol>
                <a:gridCol w="3159303">
                  <a:extLst>
                    <a:ext uri="{9D8B030D-6E8A-4147-A177-3AD203B41FA5}">
                      <a16:colId xmlns:a16="http://schemas.microsoft.com/office/drawing/2014/main" val="2968959305"/>
                    </a:ext>
                  </a:extLst>
                </a:gridCol>
                <a:gridCol w="2286000">
                  <a:extLst>
                    <a:ext uri="{9D8B030D-6E8A-4147-A177-3AD203B41FA5}">
                      <a16:colId xmlns:a16="http://schemas.microsoft.com/office/drawing/2014/main" val="456790239"/>
                    </a:ext>
                  </a:extLst>
                </a:gridCol>
              </a:tblGrid>
              <a:tr h="410966">
                <a:tc>
                  <a:txBody>
                    <a:bodyPr/>
                    <a:lstStyle/>
                    <a:p>
                      <a:endParaRPr lang="da-DK" dirty="0">
                        <a:solidFill>
                          <a:schemeClr val="bg1"/>
                        </a:solidFill>
                        <a:latin typeface="Georgia" panose="02040502050405020303" pitchFamily="18" charset="0"/>
                      </a:endParaRPr>
                    </a:p>
                  </a:txBody>
                  <a:tcPr>
                    <a:solidFill>
                      <a:srgbClr val="529C00"/>
                    </a:solidFill>
                  </a:tcPr>
                </a:tc>
                <a:tc>
                  <a:txBody>
                    <a:bodyPr/>
                    <a:lstStyle/>
                    <a:p>
                      <a:r>
                        <a:rPr lang="da-DK" sz="1800" dirty="0">
                          <a:solidFill>
                            <a:schemeClr val="bg1"/>
                          </a:solidFill>
                          <a:latin typeface="Georgia" panose="02040502050405020303" pitchFamily="18" charset="0"/>
                        </a:rPr>
                        <a:t>Dec/jan/feb</a:t>
                      </a:r>
                    </a:p>
                  </a:txBody>
                  <a:tcPr>
                    <a:solidFill>
                      <a:srgbClr val="529C00"/>
                    </a:solidFill>
                  </a:tcPr>
                </a:tc>
                <a:tc>
                  <a:txBody>
                    <a:bodyPr/>
                    <a:lstStyle/>
                    <a:p>
                      <a:r>
                        <a:rPr lang="da-DK" dirty="0">
                          <a:solidFill>
                            <a:schemeClr val="bg1"/>
                          </a:solidFill>
                          <a:latin typeface="Georgia" panose="02040502050405020303" pitchFamily="18" charset="0"/>
                        </a:rPr>
                        <a:t>Marts-maj</a:t>
                      </a:r>
                    </a:p>
                  </a:txBody>
                  <a:tcPr>
                    <a:solidFill>
                      <a:srgbClr val="529C00"/>
                    </a:solidFill>
                  </a:tcPr>
                </a:tc>
                <a:tc>
                  <a:txBody>
                    <a:bodyPr/>
                    <a:lstStyle/>
                    <a:p>
                      <a:r>
                        <a:rPr lang="da-DK" dirty="0">
                          <a:solidFill>
                            <a:schemeClr val="bg1"/>
                          </a:solidFill>
                          <a:latin typeface="Georgia" panose="02040502050405020303" pitchFamily="18" charset="0"/>
                        </a:rPr>
                        <a:t>Sommer</a:t>
                      </a:r>
                    </a:p>
                  </a:txBody>
                  <a:tcPr>
                    <a:solidFill>
                      <a:srgbClr val="529C00"/>
                    </a:solidFill>
                  </a:tcPr>
                </a:tc>
                <a:extLst>
                  <a:ext uri="{0D108BD9-81ED-4DB2-BD59-A6C34878D82A}">
                    <a16:rowId xmlns:a16="http://schemas.microsoft.com/office/drawing/2014/main" val="3448714263"/>
                  </a:ext>
                </a:extLst>
              </a:tr>
              <a:tr h="1304818">
                <a:tc>
                  <a:txBody>
                    <a:bodyPr/>
                    <a:lstStyle/>
                    <a:p>
                      <a:r>
                        <a:rPr lang="da-DK" b="1" dirty="0">
                          <a:solidFill>
                            <a:schemeClr val="bg1"/>
                          </a:solidFill>
                          <a:latin typeface="Georgia" panose="02040502050405020303" pitchFamily="18" charset="0"/>
                        </a:rPr>
                        <a:t>1.Hf</a:t>
                      </a:r>
                    </a:p>
                  </a:txBody>
                  <a:tcPr>
                    <a:solidFill>
                      <a:srgbClr val="529C00"/>
                    </a:solidFill>
                  </a:tcPr>
                </a:tc>
                <a:tc>
                  <a:txBody>
                    <a:bodyPr/>
                    <a:lstStyle/>
                    <a:p>
                      <a:r>
                        <a:rPr lang="da-DK" sz="1400" b="1" i="0" dirty="0">
                          <a:solidFill>
                            <a:schemeClr val="bg1"/>
                          </a:solidFill>
                          <a:latin typeface="Georgia" panose="02040502050405020303" pitchFamily="18" charset="0"/>
                          <a:ea typeface="Helvetica Neue Thin" charset="0"/>
                          <a:cs typeface="Helvetica Neue Thin" charset="0"/>
                        </a:rPr>
                        <a:t>Ansøgningsproces:</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Information</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Mød ATU’ere på din skole</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Skriv en ansøgning</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Aflever på din skole</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Velkommen til ATU | Midt:</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Kickstart og velkommen</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Team og samarbejde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Journalistik</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Kompleks beslutningstagning</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Valgfri sommercamp:</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5 dage i starten af sommerferie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Få nye venner og gode oplevelser</a:t>
                      </a:r>
                    </a:p>
                  </a:txBody>
                  <a:tcPr>
                    <a:solidFill>
                      <a:srgbClr val="75B208"/>
                    </a:solidFill>
                  </a:tcPr>
                </a:tc>
                <a:extLst>
                  <a:ext uri="{0D108BD9-81ED-4DB2-BD59-A6C34878D82A}">
                    <a16:rowId xmlns:a16="http://schemas.microsoft.com/office/drawing/2014/main" val="2210996181"/>
                  </a:ext>
                </a:extLst>
              </a:tr>
              <a:tr h="199318">
                <a:tc>
                  <a:txBody>
                    <a:bodyPr/>
                    <a:lstStyle/>
                    <a:p>
                      <a:endParaRPr lang="da-DK" b="1" dirty="0">
                        <a:solidFill>
                          <a:schemeClr val="bg1"/>
                        </a:solidFill>
                        <a:latin typeface="Georgia" panose="02040502050405020303" pitchFamily="18" charset="0"/>
                      </a:endParaRPr>
                    </a:p>
                  </a:txBody>
                  <a:tcPr>
                    <a:solidFill>
                      <a:srgbClr val="529C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Georgia" panose="02040502050405020303" pitchFamily="18" charset="0"/>
                        </a:rPr>
                        <a:t>A</a:t>
                      </a:r>
                      <a:r>
                        <a:rPr lang="da-DK" b="1" dirty="0">
                          <a:solidFill>
                            <a:schemeClr val="bg1"/>
                          </a:solidFill>
                          <a:latin typeface="Georgia" panose="02040502050405020303" pitchFamily="18" charset="0"/>
                        </a:rPr>
                        <a:t>ugust-november</a:t>
                      </a:r>
                    </a:p>
                    <a:p>
                      <a:endParaRPr lang="da-DK" dirty="0">
                        <a:solidFill>
                          <a:schemeClr val="bg1"/>
                        </a:solidFill>
                        <a:latin typeface="Georgia" panose="02040502050405020303" pitchFamily="18" charset="0"/>
                      </a:endParaRPr>
                    </a:p>
                  </a:txBody>
                  <a:tcPr>
                    <a:solidFill>
                      <a:srgbClr val="529C00"/>
                    </a:solidFill>
                  </a:tcPr>
                </a:tc>
                <a:tc>
                  <a:txBody>
                    <a:bodyPr/>
                    <a:lstStyle/>
                    <a:p>
                      <a:r>
                        <a:rPr lang="da-DK" b="1" dirty="0">
                          <a:solidFill>
                            <a:schemeClr val="bg1"/>
                          </a:solidFill>
                          <a:latin typeface="Georgia" panose="02040502050405020303" pitchFamily="18" charset="0"/>
                        </a:rPr>
                        <a:t>Januar</a:t>
                      </a:r>
                    </a:p>
                  </a:txBody>
                  <a:tcPr>
                    <a:solidFill>
                      <a:srgbClr val="529C00"/>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2024246559"/>
                  </a:ext>
                </a:extLst>
              </a:tr>
              <a:tr h="1332558">
                <a:tc>
                  <a:txBody>
                    <a:bodyPr/>
                    <a:lstStyle/>
                    <a:p>
                      <a:r>
                        <a:rPr lang="da-DK" b="1" dirty="0">
                          <a:solidFill>
                            <a:schemeClr val="bg1"/>
                          </a:solidFill>
                          <a:latin typeface="Georgia" panose="02040502050405020303" pitchFamily="18" charset="0"/>
                        </a:rPr>
                        <a:t>2. Hf</a:t>
                      </a:r>
                    </a:p>
                  </a:txBody>
                  <a:tcPr>
                    <a:solidFill>
                      <a:srgbClr val="529C00"/>
                    </a:solidFill>
                  </a:tcPr>
                </a:tc>
                <a:tc>
                  <a:txBody>
                    <a:bodyPr/>
                    <a:lstStyle/>
                    <a:p>
                      <a:r>
                        <a:rPr lang="da-DK" sz="1400" b="1" dirty="0">
                          <a:solidFill>
                            <a:schemeClr val="bg1"/>
                          </a:solidFill>
                          <a:latin typeface="Georgia" panose="02040502050405020303" pitchFamily="18" charset="0"/>
                        </a:rPr>
                        <a:t>Fordybelsesseminarer:</a:t>
                      </a:r>
                    </a:p>
                    <a:p>
                      <a:r>
                        <a:rPr lang="da-DK" sz="1400" b="0" dirty="0">
                          <a:solidFill>
                            <a:schemeClr val="bg1"/>
                          </a:solidFill>
                          <a:latin typeface="Georgia" panose="02040502050405020303" pitchFamily="18" charset="0"/>
                        </a:rPr>
                        <a:t>Vælg 3 seminarer af 9</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Natur ▪ Sundhed ▪ Samfund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Humaniora ▪ Ingeniør ▪ VIA University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dirty="0">
                        <a:solidFill>
                          <a:schemeClr val="bg1"/>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Afslutningsseminar</a:t>
                      </a:r>
                    </a:p>
                  </a:txBody>
                  <a:tcPr>
                    <a:solidFill>
                      <a:srgbClr val="75B208"/>
                    </a:solidFill>
                  </a:tcPr>
                </a:tc>
                <a:tc>
                  <a:txBody>
                    <a:bodyPr/>
                    <a:lstStyle/>
                    <a:p>
                      <a:r>
                        <a:rPr lang="da-DK" sz="1400" b="1" dirty="0">
                          <a:solidFill>
                            <a:schemeClr val="bg1"/>
                          </a:solidFill>
                          <a:latin typeface="Georgia" panose="02040502050405020303" pitchFamily="18" charset="0"/>
                        </a:rPr>
                        <a:t>Diplomoverrækkelse</a:t>
                      </a:r>
                    </a:p>
                    <a:p>
                      <a:pPr algn="ctr"/>
                      <a:endParaRPr lang="da-DK" dirty="0">
                        <a:solidFill>
                          <a:schemeClr val="bg1"/>
                        </a:solidFill>
                        <a:latin typeface="Georgia" panose="02040502050405020303" pitchFamily="18" charset="0"/>
                      </a:endParaRPr>
                    </a:p>
                  </a:txBody>
                  <a:tcPr>
                    <a:solidFill>
                      <a:srgbClr val="75B208"/>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3691610012"/>
                  </a:ext>
                </a:extLst>
              </a:tr>
            </a:tbl>
          </a:graphicData>
        </a:graphic>
      </p:graphicFrame>
      <p:pic>
        <p:nvPicPr>
          <p:cNvPr id="5" name="Grafik 4" descr="Fyrværkeri med massiv udfyldning">
            <a:extLst>
              <a:ext uri="{FF2B5EF4-FFF2-40B4-BE49-F238E27FC236}">
                <a16:creationId xmlns:a16="http://schemas.microsoft.com/office/drawing/2014/main" id="{5F6BEF39-C4DE-C206-ED7B-A9E9240CBC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9055" y="4912092"/>
            <a:ext cx="914400" cy="914400"/>
          </a:xfrm>
          <a:prstGeom prst="rect">
            <a:avLst/>
          </a:prstGeom>
        </p:spPr>
      </p:pic>
    </p:spTree>
    <p:extLst>
      <p:ext uri="{BB962C8B-B14F-4D97-AF65-F5344CB8AC3E}">
        <p14:creationId xmlns:p14="http://schemas.microsoft.com/office/powerpoint/2010/main" val="37239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Valgfrie aktiviteter</a:t>
            </a:r>
          </a:p>
        </p:txBody>
      </p:sp>
      <p:sp>
        <p:nvSpPr>
          <p:cNvPr id="2" name="Rektangel 1"/>
          <p:cNvSpPr/>
          <p:nvPr/>
        </p:nvSpPr>
        <p:spPr>
          <a:xfrm>
            <a:off x="2286000" y="1675810"/>
            <a:ext cx="4572000" cy="4801314"/>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Flere foredrag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err="1">
                <a:latin typeface="Georgia" panose="02040502050405020303" pitchFamily="18" charset="0"/>
                <a:ea typeface="Helvetica Neue Thin" charset="0"/>
                <a:cs typeface="Helvetica Neue Thin" charset="0"/>
              </a:rPr>
              <a:t>Sommercamp</a:t>
            </a:r>
            <a:endParaRPr lang="da-DK" dirty="0">
              <a:latin typeface="Georgia" panose="02040502050405020303" pitchFamily="18" charset="0"/>
              <a:ea typeface="Helvetica Neue Thin" charset="0"/>
              <a:cs typeface="Helvetica Neue Thin" charset="0"/>
            </a:endParaRP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Workshops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Forskningsprojekter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Model United Nations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Teaterbesøg og kulturarrangementer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Virksomhedsbesøg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studierejser</a:t>
            </a:r>
          </a:p>
          <a:p>
            <a:endParaRPr lang="da-DK" dirty="0">
              <a:latin typeface="Georgia" panose="02040502050405020303" pitchFamily="18" charset="0"/>
              <a:ea typeface="Helvetica Neue Thin" charset="0"/>
              <a:cs typeface="Helvetica Neue Thin" charset="0"/>
            </a:endParaRPr>
          </a:p>
          <a:p>
            <a:endParaRPr lang="da-DK" dirty="0">
              <a:latin typeface="Georgia" panose="02040502050405020303" pitchFamily="18" charset="0"/>
              <a:ea typeface="Helvetica Neue Thin" charset="0"/>
              <a:cs typeface="Helvetica Neue Thin" charset="0"/>
            </a:endParaRPr>
          </a:p>
        </p:txBody>
      </p:sp>
    </p:spTree>
    <p:extLst>
      <p:ext uri="{BB962C8B-B14F-4D97-AF65-F5344CB8AC3E}">
        <p14:creationId xmlns:p14="http://schemas.microsoft.com/office/powerpoint/2010/main" val="13146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Det sociale liv på ATU | Midt</a:t>
            </a:r>
          </a:p>
        </p:txBody>
      </p:sp>
      <p:sp>
        <p:nvSpPr>
          <p:cNvPr id="5" name="Rektangel 4">
            <a:extLst>
              <a:ext uri="{FF2B5EF4-FFF2-40B4-BE49-F238E27FC236}">
                <a16:creationId xmlns:a16="http://schemas.microsoft.com/office/drawing/2014/main" id="{8BC13C96-A6AB-DF1E-CC7D-A48BC91C301A}"/>
              </a:ext>
            </a:extLst>
          </p:cNvPr>
          <p:cNvSpPr/>
          <p:nvPr/>
        </p:nvSpPr>
        <p:spPr>
          <a:xfrm>
            <a:off x="1110264" y="2116727"/>
            <a:ext cx="7605111" cy="3139321"/>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Fællesskab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Sjov og latter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Forskellige personer – der er plads til alle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Sommercamp</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Nye venskaber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studieture</a:t>
            </a:r>
          </a:p>
        </p:txBody>
      </p:sp>
    </p:spTree>
    <p:extLst>
      <p:ext uri="{BB962C8B-B14F-4D97-AF65-F5344CB8AC3E}">
        <p14:creationId xmlns:p14="http://schemas.microsoft.com/office/powerpoint/2010/main" val="1957210523"/>
      </p:ext>
    </p:extLst>
  </p:cSld>
  <p:clrMapOvr>
    <a:masterClrMapping/>
  </p:clrMapOvr>
</p:sld>
</file>

<file path=ppt/theme/theme1.xml><?xml version="1.0" encoding="utf-8"?>
<a:theme xmlns:a="http://schemas.openxmlformats.org/drawingml/2006/main" name="Kontortema">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B0201B380B83F4282FAE866797005E2" ma:contentTypeVersion="8" ma:contentTypeDescription="Opret et nyt dokument." ma:contentTypeScope="" ma:versionID="d448602f47dcf1f9c09db5b022e16bf9">
  <xsd:schema xmlns:xsd="http://www.w3.org/2001/XMLSchema" xmlns:xs="http://www.w3.org/2001/XMLSchema" xmlns:p="http://schemas.microsoft.com/office/2006/metadata/properties" xmlns:ns3="446796f8-1b4e-4cd5-a99e-2a3f5ffb55ea" targetNamespace="http://schemas.microsoft.com/office/2006/metadata/properties" ma:root="true" ma:fieldsID="c5c17adae3cde41483bc73171a31fad3" ns3:_="">
    <xsd:import namespace="446796f8-1b4e-4cd5-a99e-2a3f5ffb55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796f8-1b4e-4cd5-a99e-2a3f5ffb5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0CBCFF-9AEE-4066-AD38-F7AF9BD2BAC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C03D158-7766-4658-ABFC-708449C87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796f8-1b4e-4cd5-a99e-2a3f5ffb5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AFBE69-DBAA-4223-8F42-5E40995A38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9205</TotalTime>
  <Words>977</Words>
  <Application>Microsoft Office PowerPoint</Application>
  <PresentationFormat>Skærmshow (4:3)</PresentationFormat>
  <Paragraphs>163</Paragraphs>
  <Slides>18</Slides>
  <Notes>18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18</vt:i4>
      </vt:variant>
    </vt:vector>
  </HeadingPairs>
  <TitlesOfParts>
    <vt:vector size="24" baseType="lpstr">
      <vt:lpstr>Arial</vt:lpstr>
      <vt:lpstr>Calibri</vt:lpstr>
      <vt:lpstr>Calibri Light</vt:lpstr>
      <vt:lpstr>Georgia</vt:lpstr>
      <vt:lpstr>Rasa</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svend thorhauge</dc:creator>
  <cp:lastModifiedBy>atu midt (vgatumidt | VG)</cp:lastModifiedBy>
  <cp:revision>99</cp:revision>
  <cp:lastPrinted>2017-08-23T12:18:51Z</cp:lastPrinted>
  <dcterms:created xsi:type="dcterms:W3CDTF">2017-04-02T19:21:43Z</dcterms:created>
  <dcterms:modified xsi:type="dcterms:W3CDTF">2025-12-10T11:54:32Z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0x010100BB0201B380B83F4282FAE866797005E2</vt:lpwstr>
  </property>
</Properties>
</file>